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5837b0b6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800">
                <a:solidFill>
                  <a:srgbClr val="595959"/>
                </a:solidFill>
                <a:latin typeface="Arial"/>
                <a:ea typeface="Arial"/>
                <a:cs typeface="Arial"/>
                <a:sym typeface="Arial"/>
              </a:rPr>
              <a:t>Machine learning (ML) is a scientific discipline that concerns developing learning capabilities in computer</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systems. Machine learning is one of central areas of Artificial Intelligence (AI). It is an interdisciplinary</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area that combines results fromstatistics, logic, robotics,</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computer science, computational intelligence, pattern</a:t>
            </a:r>
            <a:br>
              <a:rPr lang="es-MX" sz="1800">
                <a:solidFill>
                  <a:srgbClr val="595959"/>
                </a:solidFill>
                <a:latin typeface="Arial"/>
                <a:ea typeface="Arial"/>
                <a:cs typeface="Arial"/>
                <a:sym typeface="Arial"/>
              </a:rPr>
            </a:br>
            <a:r>
              <a:rPr lang="es-MX" sz="1800">
                <a:solidFill>
                  <a:srgbClr val="595959"/>
                </a:solidFill>
                <a:latin typeface="Arial"/>
                <a:ea typeface="Arial"/>
                <a:cs typeface="Arial"/>
                <a:sym typeface="Arial"/>
              </a:rPr>
              <a:t>recognition, data mining, cognitive science, and more.</a:t>
            </a:r>
            <a:br>
              <a:rPr lang="es-MX" sz="1800">
                <a:solidFill>
                  <a:srgbClr val="595959"/>
                </a:solidFill>
                <a:latin typeface="Arial"/>
                <a:ea typeface="Arial"/>
                <a:cs typeface="Arial"/>
                <a:sym typeface="Arial"/>
              </a:rPr>
            </a:br>
            <a:endParaRPr/>
          </a:p>
        </p:txBody>
      </p:sp>
      <p:sp>
        <p:nvSpPr>
          <p:cNvPr id="172" name="Google Shape;172;g45837b0b6b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5837b0b6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45837b0b6b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58d9be0a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Características</a:t>
            </a:r>
            <a:r>
              <a:rPr lang="es-MX"/>
              <a:t> destacables del deep learning, es muy bueno analizando entradas grandes o datos en crudo, y su desempeño es mas alto mientras mas cantidad de datos tengamos.</a:t>
            </a:r>
            <a:endParaRPr/>
          </a:p>
        </p:txBody>
      </p:sp>
      <p:sp>
        <p:nvSpPr>
          <p:cNvPr id="196" name="Google Shape;196;g458d9be0a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837b0b6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45837b0b6b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58d9be0a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458d9be0a8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5837b0b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45837b0b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002e8162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5002e81628_0_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ff5f2151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4ff5f2151a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5837b0b6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45837b0b6b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5837b0b6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45837b0b6b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5837b0b6b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45837b0b6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5837b0b6b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45837b0b6b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002e81628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5002e81628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1b45f489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51b45f4895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002e81628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5002e81628_0_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1b45f4895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51b45f4895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002e8162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5002e81628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5afcf4c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45afcf4c6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5afcf4c6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45afcf4c6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5afcf4c6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45afcf4c6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1b45f489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51b45f4895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002e81628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5002e81628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002e8162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5002e8162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002e8162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5002e81628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0" name="Shape 10"/>
        <p:cNvGrpSpPr/>
        <p:nvPr/>
      </p:nvGrpSpPr>
      <p:grpSpPr>
        <a:xfrm>
          <a:off x="0" y="0"/>
          <a:ext cx="0" cy="0"/>
          <a:chOff x="0" y="0"/>
          <a:chExt cx="0" cy="0"/>
        </a:xfrm>
      </p:grpSpPr>
      <p:sp>
        <p:nvSpPr>
          <p:cNvPr id="11" name="Google Shape;11;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40" name="Shape 40"/>
        <p:cNvGrpSpPr/>
        <p:nvPr/>
      </p:nvGrpSpPr>
      <p:grpSpPr>
        <a:xfrm>
          <a:off x="0" y="0"/>
          <a:ext cx="0" cy="0"/>
          <a:chOff x="0" y="0"/>
          <a:chExt cx="0" cy="0"/>
        </a:xfrm>
      </p:grpSpPr>
      <p:sp>
        <p:nvSpPr>
          <p:cNvPr id="41" name="Google Shape;4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43" name="Shape 43"/>
        <p:cNvGrpSpPr/>
        <p:nvPr/>
      </p:nvGrpSpPr>
      <p:grpSpPr>
        <a:xfrm>
          <a:off x="0" y="0"/>
          <a:ext cx="0" cy="0"/>
          <a:chOff x="0" y="0"/>
          <a:chExt cx="0" cy="0"/>
        </a:xfrm>
      </p:grpSpPr>
      <p:sp>
        <p:nvSpPr>
          <p:cNvPr id="44" name="Google Shape;44;p12"/>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3" name="Shape 23"/>
        <p:cNvGrpSpPr/>
        <p:nvPr/>
      </p:nvGrpSpPr>
      <p:grpSpPr>
        <a:xfrm>
          <a:off x="0" y="0"/>
          <a:ext cx="0" cy="0"/>
          <a:chOff x="0" y="0"/>
          <a:chExt cx="0" cy="0"/>
        </a:xfrm>
      </p:grpSpPr>
      <p:sp>
        <p:nvSpPr>
          <p:cNvPr id="24" name="Google Shape;24;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 name="Google Shape;26;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 name="Google Shape;27;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2" name="Shape 32"/>
        <p:cNvGrpSpPr/>
        <p:nvPr/>
      </p:nvGrpSpPr>
      <p:grpSpPr>
        <a:xfrm>
          <a:off x="0" y="0"/>
          <a:ext cx="0" cy="0"/>
          <a:chOff x="0" y="0"/>
          <a:chExt cx="0" cy="0"/>
        </a:xfrm>
      </p:grpSpPr>
      <p:sp>
        <p:nvSpPr>
          <p:cNvPr id="33" name="Google Shape;3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36" name="Shape 36"/>
        <p:cNvGrpSpPr/>
        <p:nvPr/>
      </p:nvGrpSpPr>
      <p:grpSpPr>
        <a:xfrm>
          <a:off x="0" y="0"/>
          <a:ext cx="0" cy="0"/>
          <a:chOff x="0" y="0"/>
          <a:chExt cx="0" cy="0"/>
        </a:xfrm>
      </p:grpSpPr>
      <p:sp>
        <p:nvSpPr>
          <p:cNvPr id="37" name="Google Shape;3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28.png"/><Relationship Id="rId8"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7.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gif"/><Relationship Id="rId4" Type="http://schemas.openxmlformats.org/officeDocument/2006/relationships/image" Target="../media/image4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9.jpg"/><Relationship Id="rId7"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www.ctsmexico.org/why-sustainable-transpor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arxiv.org/abs/1704.0704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arxiv.org/abs/1512.03385" TargetMode="External"/><Relationship Id="rId4" Type="http://schemas.openxmlformats.org/officeDocument/2006/relationships/hyperlink" Target="http://arxiv.org/abs/1409.125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arxiv.org/abs/1610.0329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51" name="Google Shape;5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n PPT UAG NEW-01.jpg" id="52" name="Google Shape;52;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 name="Google Shape;53;p13"/>
          <p:cNvSpPr txBox="1"/>
          <p:nvPr/>
        </p:nvSpPr>
        <p:spPr>
          <a:xfrm>
            <a:off x="381000" y="5185827"/>
            <a:ext cx="64008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Tesis</a:t>
            </a:r>
            <a:endParaRPr/>
          </a:p>
          <a:p>
            <a:pPr indent="0" lvl="0" marL="0" marR="0" rtl="0" algn="ctr">
              <a:spcBef>
                <a:spcPts val="0"/>
              </a:spcBef>
              <a:spcAft>
                <a:spcPts val="0"/>
              </a:spcAft>
              <a:buNone/>
            </a:pPr>
            <a:r>
              <a:rPr b="1" i="0" lang="es-MX" sz="2000" u="none" cap="none" strike="noStrike">
                <a:solidFill>
                  <a:srgbClr val="595959"/>
                </a:solidFill>
                <a:latin typeface="Arial"/>
                <a:ea typeface="Arial"/>
                <a:cs typeface="Arial"/>
                <a:sym typeface="Arial"/>
              </a:rPr>
              <a:t>LGAC: Inteligencia Computacional Aplicada</a:t>
            </a:r>
            <a:endParaRPr/>
          </a:p>
          <a:p>
            <a:pPr indent="0" lvl="0" marL="0" marR="0" rtl="0" algn="ctr">
              <a:spcBef>
                <a:spcPts val="0"/>
              </a:spcBef>
              <a:spcAft>
                <a:spcPts val="0"/>
              </a:spcAft>
              <a:buNone/>
            </a:pPr>
            <a:r>
              <a:rPr b="0" i="0" lang="es-MX" sz="2000" u="none" cap="none" strike="noStrike">
                <a:solidFill>
                  <a:srgbClr val="953734"/>
                </a:solidFill>
                <a:latin typeface="Arial"/>
                <a:ea typeface="Arial"/>
                <a:cs typeface="Arial"/>
                <a:sym typeface="Arial"/>
              </a:rPr>
              <a:t>Director de Tesis: M</a:t>
            </a:r>
            <a:r>
              <a:rPr lang="es-MX" sz="2000">
                <a:solidFill>
                  <a:srgbClr val="953734"/>
                </a:solidFill>
              </a:rPr>
              <a:t>CC</a:t>
            </a:r>
            <a:r>
              <a:rPr b="0" i="0" lang="es-MX" sz="2000" u="none" cap="none" strike="noStrike">
                <a:solidFill>
                  <a:srgbClr val="953734"/>
                </a:solidFill>
                <a:latin typeface="Arial"/>
                <a:ea typeface="Arial"/>
                <a:cs typeface="Arial"/>
                <a:sym typeface="Arial"/>
              </a:rPr>
              <a:t>. Juan Antonio Vega Fernández</a:t>
            </a:r>
            <a:endParaRPr/>
          </a:p>
        </p:txBody>
      </p:sp>
      <p:sp>
        <p:nvSpPr>
          <p:cNvPr id="54" name="Google Shape;54;p13"/>
          <p:cNvSpPr txBox="1"/>
          <p:nvPr/>
        </p:nvSpPr>
        <p:spPr>
          <a:xfrm>
            <a:off x="152400" y="3955773"/>
            <a:ext cx="8153400" cy="113877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595959"/>
                </a:solidFill>
                <a:latin typeface="Arial"/>
                <a:ea typeface="Arial"/>
                <a:cs typeface="Arial"/>
                <a:sym typeface="Arial"/>
              </a:rPr>
              <a:t>Análisis de los parámetros de </a:t>
            </a:r>
            <a:r>
              <a:rPr b="1" lang="es-MX" sz="2400">
                <a:solidFill>
                  <a:srgbClr val="595959"/>
                </a:solidFill>
              </a:rPr>
              <a:t>aprendizaje profundo en </a:t>
            </a:r>
            <a:r>
              <a:rPr b="1" lang="es-MX" sz="2400">
                <a:solidFill>
                  <a:srgbClr val="595959"/>
                </a:solidFill>
              </a:rPr>
              <a:t>simulación</a:t>
            </a:r>
            <a:r>
              <a:rPr b="1" lang="es-MX" sz="2400">
                <a:solidFill>
                  <a:srgbClr val="595959"/>
                </a:solidFill>
              </a:rPr>
              <a:t> de </a:t>
            </a:r>
            <a:r>
              <a:rPr b="1" lang="es-MX" sz="2400">
                <a:solidFill>
                  <a:srgbClr val="595959"/>
                </a:solidFill>
              </a:rPr>
              <a:t>navegación</a:t>
            </a:r>
            <a:r>
              <a:rPr b="1" lang="es-MX" sz="2400">
                <a:solidFill>
                  <a:srgbClr val="595959"/>
                </a:solidFill>
              </a:rPr>
              <a:t> en </a:t>
            </a:r>
            <a:r>
              <a:rPr b="1" lang="es-MX" sz="2400">
                <a:solidFill>
                  <a:srgbClr val="595959"/>
                </a:solidFill>
              </a:rPr>
              <a:t>tráfico</a:t>
            </a:r>
            <a:endParaRPr/>
          </a:p>
          <a:p>
            <a:pPr indent="0" lvl="0" marL="0" marR="0" rtl="0" algn="ctr">
              <a:spcBef>
                <a:spcPts val="0"/>
              </a:spcBef>
              <a:spcAft>
                <a:spcPts val="0"/>
              </a:spcAft>
              <a:buNone/>
            </a:pPr>
            <a:r>
              <a:rPr b="0" i="0" lang="es-MX" sz="1800" u="none" cap="none" strike="noStrike">
                <a:solidFill>
                  <a:srgbClr val="953734"/>
                </a:solidFill>
                <a:latin typeface="Arial"/>
                <a:ea typeface="Arial"/>
                <a:cs typeface="Arial"/>
                <a:sym typeface="Arial"/>
              </a:rPr>
              <a:t>Salvador Salcedo García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Delimitación</a:t>
            </a:r>
            <a:endParaRPr/>
          </a:p>
        </p:txBody>
      </p:sp>
      <p:sp>
        <p:nvSpPr>
          <p:cNvPr id="168" name="Google Shape;168;p22"/>
          <p:cNvSpPr txBox="1"/>
          <p:nvPr/>
        </p:nvSpPr>
        <p:spPr>
          <a:xfrm>
            <a:off x="457200" y="1371600"/>
            <a:ext cx="7315200" cy="32008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Delimitación de la investigación</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Esta investiga los </a:t>
            </a:r>
            <a:r>
              <a:rPr lang="es-MX" sz="1800">
                <a:solidFill>
                  <a:srgbClr val="595959"/>
                </a:solidFill>
              </a:rPr>
              <a:t>parámetros:</a:t>
            </a:r>
            <a:r>
              <a:rPr lang="es-MX" sz="1800">
                <a:solidFill>
                  <a:srgbClr val="595959"/>
                </a:solidFill>
              </a:rPr>
              <a:t> gamma, tamaño de memoria, </a:t>
            </a:r>
            <a:r>
              <a:rPr lang="es-MX" sz="1800">
                <a:solidFill>
                  <a:srgbClr val="595959"/>
                </a:solidFill>
              </a:rPr>
              <a:t>número</a:t>
            </a:r>
            <a:r>
              <a:rPr lang="es-MX" sz="1800">
                <a:solidFill>
                  <a:srgbClr val="595959"/>
                </a:solidFill>
              </a:rPr>
              <a:t> de agentes </a:t>
            </a:r>
            <a:r>
              <a:rPr lang="es-MX" sz="1800">
                <a:solidFill>
                  <a:srgbClr val="595959"/>
                </a:solidFill>
              </a:rPr>
              <a:t>simultáneos</a:t>
            </a:r>
            <a:r>
              <a:rPr lang="es-MX" sz="1800">
                <a:solidFill>
                  <a:srgbClr val="595959"/>
                </a:solidFill>
              </a:rPr>
              <a:t>, </a:t>
            </a:r>
            <a:r>
              <a:rPr lang="es-MX" sz="1800">
                <a:solidFill>
                  <a:srgbClr val="595959"/>
                </a:solidFill>
              </a:rPr>
              <a:t>geometría</a:t>
            </a:r>
            <a:r>
              <a:rPr lang="es-MX" sz="1800">
                <a:solidFill>
                  <a:srgbClr val="595959"/>
                </a:solidFill>
              </a:rPr>
              <a:t> en </a:t>
            </a:r>
            <a:r>
              <a:rPr lang="es-MX" sz="1800">
                <a:solidFill>
                  <a:srgbClr val="595959"/>
                </a:solidFill>
              </a:rPr>
              <a:t>topología</a:t>
            </a:r>
            <a:r>
              <a:rPr lang="es-MX" sz="1800">
                <a:solidFill>
                  <a:srgbClr val="595959"/>
                </a:solidFill>
              </a:rPr>
              <a:t> y tipo de entrada.</a:t>
            </a:r>
            <a:endParaRPr sz="1800">
              <a:solidFill>
                <a:srgbClr val="595959"/>
              </a:solidFill>
            </a:endParaRPr>
          </a:p>
          <a:p>
            <a:pPr indent="0" lvl="0" marL="457200" marR="0" rtl="0" algn="l">
              <a:spcBef>
                <a:spcPts val="0"/>
              </a:spcBef>
              <a:spcAft>
                <a:spcPts val="0"/>
              </a:spcAft>
              <a:buNone/>
            </a:pPr>
            <a:r>
              <a:t/>
            </a:r>
            <a:endParaRPr sz="1800">
              <a:solidFill>
                <a:srgbClr val="595959"/>
              </a:solidFil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Investigación</a:t>
            </a:r>
            <a:r>
              <a:rPr lang="es-MX" sz="1800">
                <a:solidFill>
                  <a:srgbClr val="595959"/>
                </a:solidFill>
              </a:rPr>
              <a:t> sobre p</a:t>
            </a:r>
            <a:r>
              <a:rPr lang="es-MX" sz="1800">
                <a:solidFill>
                  <a:srgbClr val="595959"/>
                </a:solidFill>
              </a:rPr>
              <a:t>arámetros</a:t>
            </a:r>
            <a:r>
              <a:rPr lang="es-MX" sz="1800">
                <a:solidFill>
                  <a:srgbClr val="595959"/>
                </a:solidFill>
              </a:rPr>
              <a:t> de entrada </a:t>
            </a:r>
            <a:r>
              <a:rPr lang="es-MX" sz="1800">
                <a:solidFill>
                  <a:srgbClr val="595959"/>
                </a:solidFill>
              </a:rPr>
              <a:t>óptimos</a:t>
            </a:r>
            <a:r>
              <a:rPr lang="es-MX" sz="1800">
                <a:solidFill>
                  <a:srgbClr val="595959"/>
                </a:solidFill>
              </a:rPr>
              <a:t> </a:t>
            </a:r>
            <a:r>
              <a:rPr lang="es-MX" sz="1800">
                <a:solidFill>
                  <a:srgbClr val="595959"/>
                </a:solidFill>
              </a:rPr>
              <a:t>teóricos</a:t>
            </a:r>
            <a:r>
              <a:rPr lang="es-MX" sz="1800">
                <a:solidFill>
                  <a:srgbClr val="595959"/>
                </a:solidFill>
              </a:rPr>
              <a:t>.</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No contempla </a:t>
            </a:r>
            <a:r>
              <a:rPr lang="es-MX" sz="1800">
                <a:solidFill>
                  <a:srgbClr val="595959"/>
                </a:solidFill>
              </a:rPr>
              <a:t>implementación</a:t>
            </a:r>
            <a:r>
              <a:rPr lang="es-MX" sz="1800">
                <a:solidFill>
                  <a:srgbClr val="595959"/>
                </a:solidFill>
              </a:rPr>
              <a:t> real, sensores, sistema, etc.</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s-MX" sz="1800">
                <a:solidFill>
                  <a:srgbClr val="595959"/>
                </a:solidFill>
              </a:rPr>
              <a:t>Ni costos de </a:t>
            </a:r>
            <a:r>
              <a:rPr lang="es-MX" sz="1800">
                <a:solidFill>
                  <a:srgbClr val="595959"/>
                </a:solidFill>
              </a:rPr>
              <a:t>implementación</a:t>
            </a:r>
            <a:r>
              <a:rPr lang="es-MX" sz="1800">
                <a:solidFill>
                  <a:srgbClr val="595959"/>
                </a:solidFill>
              </a:rPr>
              <a:t>.</a:t>
            </a:r>
            <a:endParaRPr/>
          </a:p>
        </p:txBody>
      </p:sp>
      <p:sp>
        <p:nvSpPr>
          <p:cNvPr id="169" name="Google Shape;169;p22"/>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75" name="Google Shape;175;p23"/>
          <p:cNvSpPr txBox="1"/>
          <p:nvPr/>
        </p:nvSpPr>
        <p:spPr>
          <a:xfrm>
            <a:off x="118600" y="1039275"/>
            <a:ext cx="7315200" cy="296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2000">
                <a:solidFill>
                  <a:srgbClr val="953734"/>
                </a:solidFill>
              </a:rPr>
              <a:t>Inteligencia Artificial</a:t>
            </a:r>
            <a:r>
              <a:rPr lang="es-MX"/>
              <a:t> </a:t>
            </a:r>
            <a:r>
              <a:rPr lang="es-MX" sz="1800">
                <a:solidFill>
                  <a:srgbClr val="595959"/>
                </a:solidFill>
                <a:latin typeface="Arial"/>
                <a:ea typeface="Arial"/>
                <a:cs typeface="Arial"/>
                <a:sym typeface="Arial"/>
              </a:rPr>
              <a:t>[</a:t>
            </a:r>
            <a:r>
              <a:rPr lang="es-MX" sz="1800">
                <a:solidFill>
                  <a:srgbClr val="595959"/>
                </a:solidFill>
              </a:rPr>
              <a:t>14,15,16</a:t>
            </a:r>
            <a:r>
              <a:rPr lang="es-MX" sz="1800">
                <a:solidFill>
                  <a:srgbClr val="595959"/>
                </a:solidFill>
                <a:latin typeface="Arial"/>
                <a:ea typeface="Arial"/>
                <a:cs typeface="Arial"/>
                <a:sym typeface="Arial"/>
              </a:rPr>
              <a:t>].</a:t>
            </a:r>
            <a:endParaRPr/>
          </a:p>
        </p:txBody>
      </p:sp>
      <p:sp>
        <p:nvSpPr>
          <p:cNvPr id="176" name="Google Shape;176;p2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77" name="Google Shape;177;p23"/>
          <p:cNvPicPr preferRelativeResize="0"/>
          <p:nvPr/>
        </p:nvPicPr>
        <p:blipFill>
          <a:blip r:embed="rId3">
            <a:alphaModFix/>
          </a:blip>
          <a:stretch>
            <a:fillRect/>
          </a:stretch>
        </p:blipFill>
        <p:spPr>
          <a:xfrm>
            <a:off x="1402625" y="1396625"/>
            <a:ext cx="6527349" cy="466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83" name="Google Shape;183;p24"/>
          <p:cNvSpPr txBox="1"/>
          <p:nvPr/>
        </p:nvSpPr>
        <p:spPr>
          <a:xfrm>
            <a:off x="338998" y="1143000"/>
            <a:ext cx="8195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Representational Learning</a:t>
            </a:r>
            <a:endParaRPr/>
          </a:p>
          <a:p>
            <a:pPr indent="0" lvl="0" marL="0" marR="0" rtl="0" algn="l">
              <a:spcBef>
                <a:spcPts val="0"/>
              </a:spcBef>
              <a:spcAft>
                <a:spcPts val="0"/>
              </a:spcAft>
              <a:buNone/>
            </a:pPr>
            <a:r>
              <a:t/>
            </a:r>
            <a:endParaRPr sz="1800">
              <a:solidFill>
                <a:srgbClr val="595959"/>
              </a:solidFil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Conocer</a:t>
            </a:r>
            <a:r>
              <a:rPr lang="es-MX" sz="1800">
                <a:solidFill>
                  <a:srgbClr val="595959"/>
                </a:solidFill>
              </a:rPr>
              <a:t> la estructura interna de los datos, para simplificar el espacio problema</a:t>
            </a:r>
            <a:r>
              <a:rPr lang="es-MX" sz="1800">
                <a:solidFill>
                  <a:srgbClr val="595959"/>
                </a:solidFill>
                <a:latin typeface="Arial"/>
                <a:ea typeface="Arial"/>
                <a:cs typeface="Arial"/>
                <a:sym typeface="Arial"/>
              </a:rPr>
              <a:t>[1</a:t>
            </a:r>
            <a:r>
              <a:rPr lang="es-MX" sz="1800">
                <a:solidFill>
                  <a:srgbClr val="595959"/>
                </a:solidFill>
              </a:rPr>
              <a:t>3</a:t>
            </a:r>
            <a:r>
              <a:rPr lang="es-MX" sz="1800">
                <a:solidFill>
                  <a:srgbClr val="595959"/>
                </a:solidFill>
                <a:latin typeface="Arial"/>
                <a:ea typeface="Arial"/>
                <a:cs typeface="Arial"/>
                <a:sym typeface="Arial"/>
              </a:rPr>
              <a:t>].</a:t>
            </a:r>
            <a:endParaRPr/>
          </a:p>
        </p:txBody>
      </p:sp>
      <p:sp>
        <p:nvSpPr>
          <p:cNvPr id="184" name="Google Shape;184;p2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185" name="Google Shape;185;p24"/>
          <p:cNvPicPr preferRelativeResize="0"/>
          <p:nvPr/>
        </p:nvPicPr>
        <p:blipFill>
          <a:blip r:embed="rId3">
            <a:alphaModFix/>
          </a:blip>
          <a:stretch>
            <a:fillRect/>
          </a:stretch>
        </p:blipFill>
        <p:spPr>
          <a:xfrm>
            <a:off x="1420950" y="2499475"/>
            <a:ext cx="6302098" cy="3544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91" name="Google Shape;191;p25"/>
          <p:cNvSpPr txBox="1"/>
          <p:nvPr/>
        </p:nvSpPr>
        <p:spPr>
          <a:xfrm>
            <a:off x="304812" y="1143000"/>
            <a:ext cx="73152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Redes neuronales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Neurona modelada matemáticamente [7].</a:t>
            </a:r>
            <a:endParaRPr/>
          </a:p>
        </p:txBody>
      </p:sp>
      <p:sp>
        <p:nvSpPr>
          <p:cNvPr id="192" name="Google Shape;192;p2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redes neuronales modelo matematico" id="193" name="Google Shape;193;p25"/>
          <p:cNvPicPr preferRelativeResize="0"/>
          <p:nvPr/>
        </p:nvPicPr>
        <p:blipFill rotWithShape="1">
          <a:blip r:embed="rId3">
            <a:alphaModFix/>
          </a:blip>
          <a:srcRect b="0" l="0" r="0" t="0"/>
          <a:stretch/>
        </p:blipFill>
        <p:spPr>
          <a:xfrm>
            <a:off x="1016550" y="2127875"/>
            <a:ext cx="6888012" cy="378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199" name="Google Shape;199;p26"/>
          <p:cNvSpPr txBox="1"/>
          <p:nvPr/>
        </p:nvSpPr>
        <p:spPr>
          <a:xfrm>
            <a:off x="343678" y="1114425"/>
            <a:ext cx="5295000" cy="347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Deep 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00" name="Google Shape;200;p2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201" name="Google Shape;201;p26"/>
          <p:cNvPicPr preferRelativeResize="0"/>
          <p:nvPr/>
        </p:nvPicPr>
        <p:blipFill>
          <a:blip r:embed="rId3">
            <a:alphaModFix/>
          </a:blip>
          <a:stretch>
            <a:fillRect/>
          </a:stretch>
        </p:blipFill>
        <p:spPr>
          <a:xfrm>
            <a:off x="304800" y="2066008"/>
            <a:ext cx="6738926" cy="3950167"/>
          </a:xfrm>
          <a:prstGeom prst="rect">
            <a:avLst/>
          </a:prstGeom>
          <a:noFill/>
          <a:ln>
            <a:noFill/>
          </a:ln>
        </p:spPr>
      </p:pic>
      <p:pic>
        <p:nvPicPr>
          <p:cNvPr id="202" name="Google Shape;202;p26"/>
          <p:cNvPicPr preferRelativeResize="0"/>
          <p:nvPr/>
        </p:nvPicPr>
        <p:blipFill>
          <a:blip r:embed="rId4">
            <a:alphaModFix/>
          </a:blip>
          <a:stretch>
            <a:fillRect/>
          </a:stretch>
        </p:blipFill>
        <p:spPr>
          <a:xfrm>
            <a:off x="5094200" y="1036651"/>
            <a:ext cx="3335649" cy="248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descr="Resultado de imagen para decisiones de markov" id="207" name="Google Shape;207;p27"/>
          <p:cNvPicPr preferRelativeResize="0"/>
          <p:nvPr/>
        </p:nvPicPr>
        <p:blipFill rotWithShape="1">
          <a:blip r:embed="rId3">
            <a:alphaModFix/>
          </a:blip>
          <a:srcRect b="0" l="0" r="0" t="0"/>
          <a:stretch/>
        </p:blipFill>
        <p:spPr>
          <a:xfrm>
            <a:off x="129963" y="3108963"/>
            <a:ext cx="4126613" cy="2619375"/>
          </a:xfrm>
          <a:prstGeom prst="rect">
            <a:avLst/>
          </a:prstGeom>
          <a:noFill/>
          <a:ln>
            <a:noFill/>
          </a:ln>
        </p:spPr>
      </p:pic>
      <p:sp>
        <p:nvSpPr>
          <p:cNvPr id="208" name="Google Shape;208;p27"/>
          <p:cNvSpPr txBox="1"/>
          <p:nvPr/>
        </p:nvSpPr>
        <p:spPr>
          <a:xfrm>
            <a:off x="239975"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09" name="Google Shape;209;p27"/>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Q-Learning[18]</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10" name="Google Shape;210;p27"/>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211" name="Google Shape;211;p27"/>
          <p:cNvPicPr preferRelativeResize="0"/>
          <p:nvPr/>
        </p:nvPicPr>
        <p:blipFill>
          <a:blip r:embed="rId4">
            <a:alphaModFix/>
          </a:blip>
          <a:stretch>
            <a:fillRect/>
          </a:stretch>
        </p:blipFill>
        <p:spPr>
          <a:xfrm>
            <a:off x="4168075" y="2357835"/>
            <a:ext cx="4769400" cy="3162300"/>
          </a:xfrm>
          <a:prstGeom prst="rect">
            <a:avLst/>
          </a:prstGeom>
          <a:noFill/>
          <a:ln>
            <a:noFill/>
          </a:ln>
        </p:spPr>
      </p:pic>
      <p:sp>
        <p:nvSpPr>
          <p:cNvPr id="212" name="Google Shape;212;p27"/>
          <p:cNvSpPr txBox="1"/>
          <p:nvPr/>
        </p:nvSpPr>
        <p:spPr>
          <a:xfrm>
            <a:off x="5680125" y="5595325"/>
            <a:ext cx="29190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a:t>Tabla de Q de recompensas</a:t>
            </a:r>
            <a:endParaRPr b="1"/>
          </a:p>
        </p:txBody>
      </p:sp>
      <p:pic>
        <p:nvPicPr>
          <p:cNvPr id="213" name="Google Shape;213;p27"/>
          <p:cNvPicPr preferRelativeResize="0"/>
          <p:nvPr/>
        </p:nvPicPr>
        <p:blipFill>
          <a:blip r:embed="rId5">
            <a:alphaModFix/>
          </a:blip>
          <a:stretch>
            <a:fillRect/>
          </a:stretch>
        </p:blipFill>
        <p:spPr>
          <a:xfrm>
            <a:off x="1500650" y="1663500"/>
            <a:ext cx="6648450"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19" name="Google Shape;219;p28"/>
          <p:cNvSpPr txBox="1"/>
          <p:nvPr/>
        </p:nvSpPr>
        <p:spPr>
          <a:xfrm>
            <a:off x="239975" y="1062575"/>
            <a:ext cx="5295000" cy="80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Q-Learning</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20" name="Google Shape;220;p28"/>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ituaciones imprevistas en conduccion" id="221" name="Google Shape;221;p28"/>
          <p:cNvPicPr preferRelativeResize="0"/>
          <p:nvPr/>
        </p:nvPicPr>
        <p:blipFill rotWithShape="1">
          <a:blip r:embed="rId3">
            <a:alphaModFix/>
          </a:blip>
          <a:srcRect b="0" l="0" r="0" t="0"/>
          <a:stretch/>
        </p:blipFill>
        <p:spPr>
          <a:xfrm>
            <a:off x="239970" y="1786450"/>
            <a:ext cx="3882600" cy="2583700"/>
          </a:xfrm>
          <a:prstGeom prst="rect">
            <a:avLst/>
          </a:prstGeom>
          <a:noFill/>
          <a:ln>
            <a:noFill/>
          </a:ln>
        </p:spPr>
      </p:pic>
      <p:sp>
        <p:nvSpPr>
          <p:cNvPr id="222" name="Google Shape;222;p28"/>
          <p:cNvSpPr txBox="1"/>
          <p:nvPr/>
        </p:nvSpPr>
        <p:spPr>
          <a:xfrm>
            <a:off x="4265200" y="3268225"/>
            <a:ext cx="459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latin typeface="Calibri"/>
                <a:ea typeface="Calibri"/>
                <a:cs typeface="Calibri"/>
                <a:sym typeface="Calibri"/>
              </a:rPr>
              <a:t>Datos “crudos” o sin procesamiento generan tablas Q de recompensa exponenciales.[X]</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s-MX" sz="1800">
                <a:solidFill>
                  <a:srgbClr val="980000"/>
                </a:solidFill>
                <a:latin typeface="Calibri"/>
                <a:ea typeface="Calibri"/>
                <a:cs typeface="Calibri"/>
                <a:sym typeface="Calibri"/>
              </a:rPr>
              <a:t>Ejemplo:</a:t>
            </a:r>
            <a:endParaRPr b="1" sz="1800">
              <a:solidFill>
                <a:srgbClr val="980000"/>
              </a:solidFill>
              <a:latin typeface="Calibri"/>
              <a:ea typeface="Calibri"/>
              <a:cs typeface="Calibri"/>
              <a:sym typeface="Calibri"/>
            </a:endParaRPr>
          </a:p>
        </p:txBody>
      </p:sp>
      <p:pic>
        <p:nvPicPr>
          <p:cNvPr id="223" name="Google Shape;223;p28"/>
          <p:cNvPicPr preferRelativeResize="0"/>
          <p:nvPr/>
        </p:nvPicPr>
        <p:blipFill>
          <a:blip r:embed="rId4">
            <a:alphaModFix/>
          </a:blip>
          <a:stretch>
            <a:fillRect/>
          </a:stretch>
        </p:blipFill>
        <p:spPr>
          <a:xfrm>
            <a:off x="580225" y="4597800"/>
            <a:ext cx="8121568" cy="87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29" name="Google Shape;229;p29"/>
          <p:cNvSpPr txBox="1"/>
          <p:nvPr/>
        </p:nvSpPr>
        <p:spPr>
          <a:xfrm>
            <a:off x="343675" y="1114425"/>
            <a:ext cx="5295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DQN - Deep Q Learning[18]</a:t>
            </a:r>
            <a:endParaRPr/>
          </a:p>
          <a:p>
            <a:pPr indent="0" lvl="0" marL="45720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30" name="Google Shape;230;p29"/>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231" name="Google Shape;231;p29"/>
          <p:cNvPicPr preferRelativeResize="0"/>
          <p:nvPr/>
        </p:nvPicPr>
        <p:blipFill rotWithShape="1">
          <a:blip r:embed="rId3">
            <a:alphaModFix/>
          </a:blip>
          <a:srcRect b="0" l="56068" r="22865" t="0"/>
          <a:stretch/>
        </p:blipFill>
        <p:spPr>
          <a:xfrm>
            <a:off x="342988" y="2310688"/>
            <a:ext cx="2184325" cy="1118675"/>
          </a:xfrm>
          <a:prstGeom prst="rect">
            <a:avLst/>
          </a:prstGeom>
          <a:noFill/>
          <a:ln>
            <a:noFill/>
          </a:ln>
        </p:spPr>
      </p:pic>
      <p:pic>
        <p:nvPicPr>
          <p:cNvPr descr="Resultado de imagen para situaciones imprevistas en conduccion" id="232" name="Google Shape;232;p29"/>
          <p:cNvPicPr preferRelativeResize="0"/>
          <p:nvPr/>
        </p:nvPicPr>
        <p:blipFill rotWithShape="1">
          <a:blip r:embed="rId4">
            <a:alphaModFix/>
          </a:blip>
          <a:srcRect b="0" l="0" r="0" t="0"/>
          <a:stretch/>
        </p:blipFill>
        <p:spPr>
          <a:xfrm>
            <a:off x="136275" y="3429000"/>
            <a:ext cx="2597747" cy="1776125"/>
          </a:xfrm>
          <a:prstGeom prst="rect">
            <a:avLst/>
          </a:prstGeom>
          <a:noFill/>
          <a:ln>
            <a:noFill/>
          </a:ln>
        </p:spPr>
      </p:pic>
      <p:sp>
        <p:nvSpPr>
          <p:cNvPr id="233" name="Google Shape;233;p29"/>
          <p:cNvSpPr/>
          <p:nvPr/>
        </p:nvSpPr>
        <p:spPr>
          <a:xfrm>
            <a:off x="2802472" y="3368075"/>
            <a:ext cx="673200" cy="554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544125" y="2310700"/>
            <a:ext cx="2651886" cy="2305962"/>
          </a:xfrm>
          <a:prstGeom prst="flowChartMultidocumen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a:t>Red Profunda:</a:t>
            </a:r>
            <a:endParaRPr b="1"/>
          </a:p>
          <a:p>
            <a:pPr indent="0" lvl="0" marL="0" rtl="0" algn="l">
              <a:spcBef>
                <a:spcPts val="0"/>
              </a:spcBef>
              <a:spcAft>
                <a:spcPts val="0"/>
              </a:spcAft>
              <a:buNone/>
            </a:pPr>
            <a:r>
              <a:rPr lang="es-MX"/>
              <a:t> - Extrae características relevantes de la imagen</a:t>
            </a:r>
            <a:endParaRPr/>
          </a:p>
          <a:p>
            <a:pPr indent="0" lvl="0" marL="0" rtl="0" algn="l">
              <a:spcBef>
                <a:spcPts val="0"/>
              </a:spcBef>
              <a:spcAft>
                <a:spcPts val="0"/>
              </a:spcAft>
              <a:buNone/>
            </a:pPr>
            <a:r>
              <a:rPr lang="es-MX"/>
              <a:t> - Aproxima el valor Q para cada una de las acciones posibles</a:t>
            </a:r>
            <a:endParaRPr/>
          </a:p>
          <a:p>
            <a:pPr indent="0" lvl="0" marL="0" rtl="0" algn="l">
              <a:spcBef>
                <a:spcPts val="0"/>
              </a:spcBef>
              <a:spcAft>
                <a:spcPts val="0"/>
              </a:spcAft>
              <a:buNone/>
            </a:pPr>
            <a:r>
              <a:t/>
            </a:r>
            <a:endParaRPr/>
          </a:p>
        </p:txBody>
      </p:sp>
      <p:sp>
        <p:nvSpPr>
          <p:cNvPr id="235" name="Google Shape;235;p29"/>
          <p:cNvSpPr/>
          <p:nvPr/>
        </p:nvSpPr>
        <p:spPr>
          <a:xfrm>
            <a:off x="6992175" y="1746438"/>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1</a:t>
            </a:r>
            <a:endParaRPr b="1"/>
          </a:p>
        </p:txBody>
      </p:sp>
      <p:sp>
        <p:nvSpPr>
          <p:cNvPr id="236" name="Google Shape;236;p29"/>
          <p:cNvSpPr/>
          <p:nvPr/>
        </p:nvSpPr>
        <p:spPr>
          <a:xfrm>
            <a:off x="6992175" y="281687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2</a:t>
            </a:r>
            <a:endParaRPr b="1"/>
          </a:p>
        </p:txBody>
      </p:sp>
      <p:sp>
        <p:nvSpPr>
          <p:cNvPr id="237" name="Google Shape;237;p29"/>
          <p:cNvSpPr/>
          <p:nvPr/>
        </p:nvSpPr>
        <p:spPr>
          <a:xfrm>
            <a:off x="6992175" y="4531025"/>
            <a:ext cx="1455900" cy="674100"/>
          </a:xfrm>
          <a:prstGeom prst="snip2DiagRect">
            <a:avLst>
              <a:gd fmla="val 0" name="adj1"/>
              <a:gd fmla="val 16667" name="adj2"/>
            </a:avLst>
          </a:prstGeom>
          <a:solidFill>
            <a:srgbClr val="A0C9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a:t>Valor Q, Accion N</a:t>
            </a:r>
            <a:endParaRPr b="1"/>
          </a:p>
        </p:txBody>
      </p:sp>
      <p:sp>
        <p:nvSpPr>
          <p:cNvPr id="238" name="Google Shape;238;p29"/>
          <p:cNvSpPr/>
          <p:nvPr/>
        </p:nvSpPr>
        <p:spPr>
          <a:xfrm>
            <a:off x="7661775" y="370512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7661775" y="4018075"/>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7661775" y="4331050"/>
            <a:ext cx="116700" cy="103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29"/>
          <p:cNvCxnSpPr>
            <a:stCxn id="234" idx="3"/>
            <a:endCxn id="235" idx="2"/>
          </p:cNvCxnSpPr>
          <p:nvPr/>
        </p:nvCxnSpPr>
        <p:spPr>
          <a:xfrm flipH="1" rot="10800000">
            <a:off x="6196011" y="2083381"/>
            <a:ext cx="796200" cy="13803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9"/>
          <p:cNvCxnSpPr>
            <a:stCxn id="234" idx="3"/>
            <a:endCxn id="236" idx="2"/>
          </p:cNvCxnSpPr>
          <p:nvPr/>
        </p:nvCxnSpPr>
        <p:spPr>
          <a:xfrm flipH="1" rot="10800000">
            <a:off x="6196011" y="3153781"/>
            <a:ext cx="796200" cy="3099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9"/>
          <p:cNvCxnSpPr>
            <a:stCxn id="234" idx="3"/>
            <a:endCxn id="237" idx="2"/>
          </p:cNvCxnSpPr>
          <p:nvPr/>
        </p:nvCxnSpPr>
        <p:spPr>
          <a:xfrm>
            <a:off x="6196011" y="3463681"/>
            <a:ext cx="796200" cy="14043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9"/>
          <p:cNvCxnSpPr>
            <a:stCxn id="234" idx="3"/>
          </p:cNvCxnSpPr>
          <p:nvPr/>
        </p:nvCxnSpPr>
        <p:spPr>
          <a:xfrm>
            <a:off x="6196011" y="3463681"/>
            <a:ext cx="804600" cy="50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Marco Teórico</a:t>
            </a:r>
            <a:endParaRPr/>
          </a:p>
        </p:txBody>
      </p:sp>
      <p:sp>
        <p:nvSpPr>
          <p:cNvPr id="250" name="Google Shape;250;p30"/>
          <p:cNvSpPr txBox="1"/>
          <p:nvPr/>
        </p:nvSpPr>
        <p:spPr>
          <a:xfrm>
            <a:off x="304800" y="1100263"/>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Geometría de Redes:</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Capas totalmente conectadas de VGG, ResNet y AlexNet [9][10][11]</a:t>
            </a:r>
            <a:r>
              <a:rPr lang="es-MX" sz="1800">
                <a:solidFill>
                  <a:srgbClr val="595959"/>
                </a:solidFill>
              </a:rPr>
              <a:t>[16]</a:t>
            </a:r>
            <a:endParaRPr/>
          </a:p>
        </p:txBody>
      </p:sp>
      <p:sp>
        <p:nvSpPr>
          <p:cNvPr id="251" name="Google Shape;251;p3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252" name="Google Shape;252;p30"/>
          <p:cNvSpPr/>
          <p:nvPr/>
        </p:nvSpPr>
        <p:spPr>
          <a:xfrm>
            <a:off x="725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53" name="Google Shape;253;p30"/>
          <p:cNvSpPr/>
          <p:nvPr/>
        </p:nvSpPr>
        <p:spPr>
          <a:xfrm>
            <a:off x="722340" y="2614058"/>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54" name="Google Shape;254;p30"/>
          <p:cNvSpPr/>
          <p:nvPr/>
        </p:nvSpPr>
        <p:spPr>
          <a:xfrm>
            <a:off x="33924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55" name="Google Shape;255;p30"/>
          <p:cNvSpPr/>
          <p:nvPr/>
        </p:nvSpPr>
        <p:spPr>
          <a:xfrm>
            <a:off x="5754650" y="2206745"/>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56" name="Google Shape;256;p30"/>
          <p:cNvSpPr/>
          <p:nvPr/>
        </p:nvSpPr>
        <p:spPr>
          <a:xfrm>
            <a:off x="5751540" y="2643894"/>
            <a:ext cx="1905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Tc-4096</a:t>
            </a:r>
            <a:endParaRPr/>
          </a:p>
        </p:txBody>
      </p:sp>
      <p:sp>
        <p:nvSpPr>
          <p:cNvPr id="257" name="Google Shape;257;p30"/>
          <p:cNvSpPr/>
          <p:nvPr/>
        </p:nvSpPr>
        <p:spPr>
          <a:xfrm>
            <a:off x="1158157" y="3030456"/>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58" name="Google Shape;258;p30"/>
          <p:cNvSpPr txBox="1"/>
          <p:nvPr/>
        </p:nvSpPr>
        <p:spPr>
          <a:xfrm>
            <a:off x="103025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AlexNet</a:t>
            </a:r>
            <a:endParaRPr sz="1050">
              <a:solidFill>
                <a:schemeClr val="dk1"/>
              </a:solidFill>
              <a:latin typeface="Calibri"/>
              <a:ea typeface="Calibri"/>
              <a:cs typeface="Calibri"/>
              <a:sym typeface="Calibri"/>
            </a:endParaRPr>
          </a:p>
        </p:txBody>
      </p:sp>
      <p:sp>
        <p:nvSpPr>
          <p:cNvPr id="259" name="Google Shape;259;p30"/>
          <p:cNvSpPr txBox="1"/>
          <p:nvPr/>
        </p:nvSpPr>
        <p:spPr>
          <a:xfrm>
            <a:off x="3732240" y="3541637"/>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ResNet</a:t>
            </a:r>
            <a:endParaRPr sz="1050">
              <a:solidFill>
                <a:schemeClr val="dk1"/>
              </a:solidFill>
              <a:latin typeface="Calibri"/>
              <a:ea typeface="Calibri"/>
              <a:cs typeface="Calibri"/>
              <a:sym typeface="Calibri"/>
            </a:endParaRPr>
          </a:p>
        </p:txBody>
      </p:sp>
      <p:sp>
        <p:nvSpPr>
          <p:cNvPr id="260" name="Google Shape;260;p30"/>
          <p:cNvSpPr txBox="1"/>
          <p:nvPr/>
        </p:nvSpPr>
        <p:spPr>
          <a:xfrm>
            <a:off x="6094440" y="3535718"/>
            <a:ext cx="12192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Dense VGG</a:t>
            </a:r>
            <a:endParaRPr/>
          </a:p>
        </p:txBody>
      </p:sp>
      <p:sp>
        <p:nvSpPr>
          <p:cNvPr id="261" name="Google Shape;261;p30"/>
          <p:cNvSpPr/>
          <p:nvPr/>
        </p:nvSpPr>
        <p:spPr>
          <a:xfrm>
            <a:off x="6187357" y="3074888"/>
            <a:ext cx="10335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Tc-1000</a:t>
            </a:r>
            <a:endParaRPr/>
          </a:p>
        </p:txBody>
      </p:sp>
      <p:sp>
        <p:nvSpPr>
          <p:cNvPr id="262" name="Google Shape;262;p30"/>
          <p:cNvSpPr txBox="1"/>
          <p:nvPr/>
        </p:nvSpPr>
        <p:spPr>
          <a:xfrm>
            <a:off x="370050" y="3783350"/>
            <a:ext cx="77724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595959"/>
                </a:solidFill>
                <a:latin typeface="Arial"/>
                <a:ea typeface="Arial"/>
                <a:cs typeface="Arial"/>
                <a:sym typeface="Arial"/>
              </a:rPr>
              <a:t>Geometría triangular o piramidal en redes neuronales [12]</a:t>
            </a:r>
            <a:endParaRPr/>
          </a:p>
        </p:txBody>
      </p:sp>
      <p:sp>
        <p:nvSpPr>
          <p:cNvPr id="263" name="Google Shape;263;p30"/>
          <p:cNvSpPr txBox="1"/>
          <p:nvPr/>
        </p:nvSpPr>
        <p:spPr>
          <a:xfrm>
            <a:off x="2961229" y="7551390"/>
            <a:ext cx="3351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Arquitectura del Codificador y Decodificador [19]</a:t>
            </a:r>
            <a:endParaRPr/>
          </a:p>
        </p:txBody>
      </p:sp>
      <p:pic>
        <p:nvPicPr>
          <p:cNvPr id="264" name="Google Shape;264;p30"/>
          <p:cNvPicPr preferRelativeResize="0"/>
          <p:nvPr/>
        </p:nvPicPr>
        <p:blipFill rotWithShape="1">
          <a:blip r:embed="rId3">
            <a:alphaModFix/>
          </a:blip>
          <a:srcRect b="0" l="0" r="0" t="0"/>
          <a:stretch/>
        </p:blipFill>
        <p:spPr>
          <a:xfrm>
            <a:off x="2543850" y="4205473"/>
            <a:ext cx="4186658" cy="180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Antecedentes</a:t>
            </a:r>
            <a:endParaRPr/>
          </a:p>
        </p:txBody>
      </p:sp>
      <p:sp>
        <p:nvSpPr>
          <p:cNvPr id="270" name="Google Shape;270;p31"/>
          <p:cNvSpPr txBox="1"/>
          <p:nvPr/>
        </p:nvSpPr>
        <p:spPr>
          <a:xfrm>
            <a:off x="304800" y="990600"/>
            <a:ext cx="8458200" cy="486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Navegación Autónoma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r>
              <a:rPr b="1" lang="es-MX" sz="1800">
                <a:solidFill>
                  <a:srgbClr val="953734"/>
                </a:solidFill>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Deeptraffic: Driving fast through dense traffic with deep reinforcement learning”</a:t>
            </a:r>
            <a:r>
              <a:rPr lang="es-MX" sz="1800">
                <a:solidFill>
                  <a:srgbClr val="595959"/>
                </a:solidFill>
              </a:rPr>
              <a:t>[5]</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342900" lvl="0" marL="457200" rtl="0" algn="l">
              <a:spcBef>
                <a:spcPts val="0"/>
              </a:spcBef>
              <a:spcAft>
                <a:spcPts val="0"/>
              </a:spcAft>
              <a:buSzPts val="1800"/>
              <a:buFont typeface="Calibri"/>
              <a:buChar char="●"/>
            </a:pPr>
            <a:r>
              <a:rPr lang="es-MX" sz="1800">
                <a:solidFill>
                  <a:srgbClr val="595959"/>
                </a:solidFill>
              </a:rPr>
              <a:t>“</a:t>
            </a:r>
            <a:r>
              <a:rPr lang="es-MX" sz="1800">
                <a:solidFill>
                  <a:schemeClr val="dk1"/>
                </a:solidFill>
                <a:latin typeface="Calibri"/>
                <a:ea typeface="Calibri"/>
                <a:cs typeface="Calibri"/>
                <a:sym typeface="Calibri"/>
              </a:rPr>
              <a:t>Probabilistic vehicle trajectory prediction over occupancy grid map via recurrent neural network”</a:t>
            </a:r>
            <a:r>
              <a:rPr lang="es-MX" sz="1800">
                <a:solidFill>
                  <a:srgbClr val="595959"/>
                </a:solidFill>
              </a:rPr>
              <a:t>[6] </a:t>
            </a:r>
            <a:endParaRPr sz="1800">
              <a:solidFill>
                <a:srgbClr val="595959"/>
              </a:solidFill>
            </a:endParaRPr>
          </a:p>
          <a:p>
            <a:pPr indent="0" lvl="0" marL="457200" rtl="0" algn="l">
              <a:spcBef>
                <a:spcPts val="0"/>
              </a:spcBef>
              <a:spcAft>
                <a:spcPts val="0"/>
              </a:spcAft>
              <a:buNone/>
            </a:pPr>
            <a:r>
              <a:t/>
            </a:r>
            <a:endParaRPr sz="1800">
              <a:solidFill>
                <a:srgbClr val="595959"/>
              </a:solidFill>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a:t>
            </a:r>
            <a:r>
              <a:rPr lang="es-MX" sz="1800">
                <a:latin typeface="Calibri"/>
                <a:ea typeface="Calibri"/>
                <a:cs typeface="Calibri"/>
                <a:sym typeface="Calibri"/>
              </a:rPr>
              <a:t>Automated Speed and Lane Change Decision Making using Deep Reinforcement Learning</a:t>
            </a:r>
            <a:r>
              <a:rPr lang="es-MX" sz="1800">
                <a:latin typeface="Calibri"/>
                <a:ea typeface="Calibri"/>
                <a:cs typeface="Calibri"/>
                <a:sym typeface="Calibri"/>
              </a:rPr>
              <a:t>”[19]</a:t>
            </a:r>
            <a:endParaRPr sz="1800">
              <a:latin typeface="Calibri"/>
              <a:ea typeface="Calibri"/>
              <a:cs typeface="Calibri"/>
              <a:sym typeface="Calibri"/>
            </a:endParaRPr>
          </a:p>
          <a:p>
            <a:pPr indent="0" lvl="0" marL="0" marR="0" rtl="0" algn="l">
              <a:lnSpc>
                <a:spcPct val="100000"/>
              </a:lnSpc>
              <a:spcBef>
                <a:spcPts val="0"/>
              </a:spcBef>
              <a:spcAft>
                <a:spcPts val="0"/>
              </a:spcAft>
              <a:buNone/>
            </a:pPr>
            <a:r>
              <a:t/>
            </a:r>
            <a:endParaRPr sz="1800">
              <a:latin typeface="Calibri"/>
              <a:ea typeface="Calibri"/>
              <a:cs typeface="Calibri"/>
              <a:sym typeface="Calibri"/>
            </a:endParaRPr>
          </a:p>
          <a:p>
            <a:pPr indent="-294299" lvl="0" marL="395999" marR="0" rtl="0" algn="l">
              <a:lnSpc>
                <a:spcPct val="100000"/>
              </a:lnSpc>
              <a:spcBef>
                <a:spcPts val="0"/>
              </a:spcBef>
              <a:spcAft>
                <a:spcPts val="0"/>
              </a:spcAft>
              <a:buSzPts val="1800"/>
              <a:buFont typeface="Calibri"/>
              <a:buChar char="●"/>
            </a:pPr>
            <a:r>
              <a:rPr lang="es-MX" sz="1800">
                <a:latin typeface="Calibri"/>
                <a:ea typeface="Calibri"/>
                <a:cs typeface="Calibri"/>
                <a:sym typeface="Calibri"/>
              </a:rPr>
              <a:t>“Safe, Multi-Agent, Reinforcement Learning for Autonomous Driving”</a:t>
            </a:r>
            <a:r>
              <a:rPr lang="es-MX"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“Evaluation of the Energy Efﬁciency in a Mixed Trafﬁc with Automated Vehicles and Human Controlled Vehicles”[21]</a:t>
            </a:r>
            <a:endParaRPr sz="1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Calibri"/>
              <a:ea typeface="Calibri"/>
              <a:cs typeface="Calibri"/>
              <a:sym typeface="Calibri"/>
            </a:endParaRPr>
          </a:p>
        </p:txBody>
      </p:sp>
      <p:sp>
        <p:nvSpPr>
          <p:cNvPr id="271" name="Google Shape;271;p3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Introducción</a:t>
            </a:r>
            <a:endParaRPr/>
          </a:p>
        </p:txBody>
      </p:sp>
      <p:sp>
        <p:nvSpPr>
          <p:cNvPr id="60" name="Google Shape;60;p14"/>
          <p:cNvSpPr txBox="1"/>
          <p:nvPr/>
        </p:nvSpPr>
        <p:spPr>
          <a:xfrm>
            <a:off x="304800" y="1267408"/>
            <a:ext cx="7924800" cy="15388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Las personas gastan hasta 153 horas en el </a:t>
            </a:r>
            <a:r>
              <a:rPr lang="es-MX" sz="1800">
                <a:solidFill>
                  <a:srgbClr val="595959"/>
                </a:solidFill>
              </a:rPr>
              <a:t>tráfico</a:t>
            </a:r>
            <a:r>
              <a:rPr lang="es-MX" sz="1800">
                <a:solidFill>
                  <a:srgbClr val="595959"/>
                </a:solidFill>
                <a:latin typeface="Arial"/>
                <a:ea typeface="Arial"/>
                <a:cs typeface="Arial"/>
                <a:sym typeface="Arial"/>
              </a:rPr>
              <a:t> al año en las ciudades </a:t>
            </a:r>
            <a:r>
              <a:rPr lang="es-MX" sz="1800">
                <a:solidFill>
                  <a:srgbClr val="595959"/>
                </a:solidFill>
              </a:rPr>
              <a:t>más</a:t>
            </a:r>
            <a:r>
              <a:rPr lang="es-MX" sz="1800">
                <a:solidFill>
                  <a:srgbClr val="595959"/>
                </a:solidFill>
                <a:latin typeface="Arial"/>
                <a:ea typeface="Arial"/>
                <a:cs typeface="Arial"/>
                <a:sym typeface="Arial"/>
              </a:rPr>
              <a:t> congestionadas del mundo. [1][2][3]</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61" name="Google Shape;61;p14"/>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62" name="Google Shape;62;p14"/>
          <p:cNvPicPr preferRelativeResize="0"/>
          <p:nvPr/>
        </p:nvPicPr>
        <p:blipFill rotWithShape="1">
          <a:blip r:embed="rId3">
            <a:alphaModFix/>
          </a:blip>
          <a:srcRect b="0" l="0" r="0" t="0"/>
          <a:stretch/>
        </p:blipFill>
        <p:spPr>
          <a:xfrm>
            <a:off x="1447800" y="2667000"/>
            <a:ext cx="5867400" cy="3208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 la Propuesta</a:t>
            </a:r>
            <a:endParaRPr/>
          </a:p>
        </p:txBody>
      </p:sp>
      <p:sp>
        <p:nvSpPr>
          <p:cNvPr id="277" name="Google Shape;277;p32"/>
          <p:cNvSpPr txBox="1"/>
          <p:nvPr/>
        </p:nvSpPr>
        <p:spPr>
          <a:xfrm>
            <a:off x="228600" y="1103932"/>
            <a:ext cx="57150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Diagrama General de la Propuesta</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278" name="Google Shape;278;p3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social media post&#10;&#10;Description generated with very high confidence" id="279" name="Google Shape;279;p32"/>
          <p:cNvPicPr preferRelativeResize="0"/>
          <p:nvPr/>
        </p:nvPicPr>
        <p:blipFill rotWithShape="1">
          <a:blip r:embed="rId3">
            <a:alphaModFix/>
          </a:blip>
          <a:srcRect b="0" l="0" r="0" t="0"/>
          <a:stretch/>
        </p:blipFill>
        <p:spPr>
          <a:xfrm>
            <a:off x="533400" y="1477832"/>
            <a:ext cx="7810500" cy="4593318"/>
          </a:xfrm>
          <a:prstGeom prst="rect">
            <a:avLst/>
          </a:prstGeom>
          <a:noFill/>
          <a:ln>
            <a:noFill/>
          </a:ln>
        </p:spPr>
      </p:pic>
      <p:grpSp>
        <p:nvGrpSpPr>
          <p:cNvPr id="280" name="Google Shape;280;p32"/>
          <p:cNvGrpSpPr/>
          <p:nvPr/>
        </p:nvGrpSpPr>
        <p:grpSpPr>
          <a:xfrm>
            <a:off x="5465250" y="3110412"/>
            <a:ext cx="632353" cy="637187"/>
            <a:chOff x="7899575" y="4611225"/>
            <a:chExt cx="1244300" cy="1299850"/>
          </a:xfrm>
        </p:grpSpPr>
        <p:pic>
          <p:nvPicPr>
            <p:cNvPr id="281" name="Google Shape;281;p32"/>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282" name="Google Shape;282;p32"/>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283" name="Google Shape;283;p32"/>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284" name="Google Shape;284;p32"/>
            <p:cNvPicPr preferRelativeResize="0"/>
            <p:nvPr/>
          </p:nvPicPr>
          <p:blipFill>
            <a:blip r:embed="rId4">
              <a:alphaModFix/>
            </a:blip>
            <a:stretch>
              <a:fillRect/>
            </a:stretch>
          </p:blipFill>
          <p:spPr>
            <a:xfrm>
              <a:off x="8651425" y="4774250"/>
              <a:ext cx="492450" cy="683350"/>
            </a:xfrm>
            <a:prstGeom prst="rect">
              <a:avLst/>
            </a:prstGeom>
            <a:noFill/>
            <a:ln>
              <a:noFill/>
            </a:ln>
          </p:spPr>
        </p:pic>
      </p:grpSp>
      <p:grpSp>
        <p:nvGrpSpPr>
          <p:cNvPr id="285" name="Google Shape;285;p32"/>
          <p:cNvGrpSpPr/>
          <p:nvPr/>
        </p:nvGrpSpPr>
        <p:grpSpPr>
          <a:xfrm>
            <a:off x="304811" y="1591077"/>
            <a:ext cx="509680" cy="441145"/>
            <a:chOff x="7979425" y="2436400"/>
            <a:chExt cx="954100" cy="734875"/>
          </a:xfrm>
        </p:grpSpPr>
        <p:sp>
          <p:nvSpPr>
            <p:cNvPr id="286" name="Google Shape;286;p32"/>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8" name="Google Shape;288;p32"/>
          <p:cNvPicPr preferRelativeResize="0"/>
          <p:nvPr/>
        </p:nvPicPr>
        <p:blipFill>
          <a:blip r:embed="rId5">
            <a:alphaModFix/>
          </a:blip>
          <a:stretch>
            <a:fillRect/>
          </a:stretch>
        </p:blipFill>
        <p:spPr>
          <a:xfrm>
            <a:off x="228600" y="3745520"/>
            <a:ext cx="553986" cy="553999"/>
          </a:xfrm>
          <a:prstGeom prst="rect">
            <a:avLst/>
          </a:prstGeom>
          <a:noFill/>
          <a:ln>
            <a:noFill/>
          </a:ln>
        </p:spPr>
      </p:pic>
      <p:pic>
        <p:nvPicPr>
          <p:cNvPr id="289" name="Google Shape;289;p32"/>
          <p:cNvPicPr preferRelativeResize="0"/>
          <p:nvPr/>
        </p:nvPicPr>
        <p:blipFill rotWithShape="1">
          <a:blip r:embed="rId6">
            <a:alphaModFix/>
          </a:blip>
          <a:srcRect b="20653" l="21113" r="21309" t="13694"/>
          <a:stretch/>
        </p:blipFill>
        <p:spPr>
          <a:xfrm>
            <a:off x="5640401" y="2032224"/>
            <a:ext cx="457200" cy="45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295" name="Google Shape;295;p33"/>
          <p:cNvSpPr txBox="1"/>
          <p:nvPr/>
        </p:nvSpPr>
        <p:spPr>
          <a:xfrm>
            <a:off x="304800" y="1060828"/>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Capa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descr="A screenshot of a cell phone&#10;&#10;Description generated with very high confidence" id="296" name="Google Shape;296;p33"/>
          <p:cNvPicPr preferRelativeResize="0"/>
          <p:nvPr/>
        </p:nvPicPr>
        <p:blipFill rotWithShape="1">
          <a:blip r:embed="rId3">
            <a:alphaModFix/>
          </a:blip>
          <a:srcRect b="21111" l="1516" r="74212" t="38889"/>
          <a:stretch/>
        </p:blipFill>
        <p:spPr>
          <a:xfrm>
            <a:off x="1706880" y="1524000"/>
            <a:ext cx="1905000" cy="42862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97" name="Google Shape;297;p33"/>
          <p:cNvSpPr/>
          <p:nvPr/>
        </p:nvSpPr>
        <p:spPr>
          <a:xfrm>
            <a:off x="2247900" y="2091690"/>
            <a:ext cx="228600" cy="10941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33"/>
          <p:cNvSpPr/>
          <p:nvPr/>
        </p:nvSpPr>
        <p:spPr>
          <a:xfrm>
            <a:off x="1943100" y="4987290"/>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33"/>
          <p:cNvSpPr/>
          <p:nvPr/>
        </p:nvSpPr>
        <p:spPr>
          <a:xfrm>
            <a:off x="1943100" y="2844671"/>
            <a:ext cx="228600" cy="11049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33"/>
          <p:cNvSpPr txBox="1"/>
          <p:nvPr/>
        </p:nvSpPr>
        <p:spPr>
          <a:xfrm>
            <a:off x="556260" y="1838325"/>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80 Mph</a:t>
            </a:r>
            <a:endParaRPr/>
          </a:p>
        </p:txBody>
      </p:sp>
      <p:sp>
        <p:nvSpPr>
          <p:cNvPr id="301" name="Google Shape;301;p33"/>
          <p:cNvSpPr txBox="1"/>
          <p:nvPr/>
        </p:nvSpPr>
        <p:spPr>
          <a:xfrm>
            <a:off x="556260" y="2675394"/>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60 Mph</a:t>
            </a:r>
            <a:endParaRPr/>
          </a:p>
        </p:txBody>
      </p:sp>
      <p:sp>
        <p:nvSpPr>
          <p:cNvPr id="302" name="Google Shape;302;p33"/>
          <p:cNvSpPr txBox="1"/>
          <p:nvPr/>
        </p:nvSpPr>
        <p:spPr>
          <a:xfrm>
            <a:off x="633214" y="4765447"/>
            <a:ext cx="8290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Calibri"/>
                <a:ea typeface="Calibri"/>
                <a:cs typeface="Calibri"/>
                <a:sym typeface="Calibri"/>
              </a:rPr>
              <a:t>55 Mph</a:t>
            </a:r>
            <a:endParaRPr/>
          </a:p>
        </p:txBody>
      </p:sp>
      <p:cxnSp>
        <p:nvCxnSpPr>
          <p:cNvPr id="303" name="Google Shape;303;p33"/>
          <p:cNvCxnSpPr>
            <a:stCxn id="300" idx="3"/>
            <a:endCxn id="297" idx="1"/>
          </p:cNvCxnSpPr>
          <p:nvPr/>
        </p:nvCxnSpPr>
        <p:spPr>
          <a:xfrm>
            <a:off x="1385333" y="2007602"/>
            <a:ext cx="862500" cy="1389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304" name="Google Shape;304;p33"/>
          <p:cNvCxnSpPr>
            <a:stCxn id="301" idx="3"/>
            <a:endCxn id="299" idx="1"/>
          </p:cNvCxnSpPr>
          <p:nvPr/>
        </p:nvCxnSpPr>
        <p:spPr>
          <a:xfrm>
            <a:off x="1385333" y="2844671"/>
            <a:ext cx="557700" cy="55200"/>
          </a:xfrm>
          <a:prstGeom prst="curvedConnector3">
            <a:avLst>
              <a:gd fmla="val 50000"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305" name="Google Shape;305;p33"/>
          <p:cNvCxnSpPr>
            <a:stCxn id="302" idx="3"/>
            <a:endCxn id="298" idx="1"/>
          </p:cNvCxnSpPr>
          <p:nvPr/>
        </p:nvCxnSpPr>
        <p:spPr>
          <a:xfrm>
            <a:off x="1462287" y="4934724"/>
            <a:ext cx="480900" cy="107700"/>
          </a:xfrm>
          <a:prstGeom prst="curvedConnector3">
            <a:avLst>
              <a:gd fmla="val 49991" name="adj1"/>
            </a:avLst>
          </a:prstGeom>
          <a:noFill/>
          <a:ln cap="flat" cmpd="sng" w="5715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306" name="Google Shape;306;p3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cxnSp>
        <p:nvCxnSpPr>
          <p:cNvPr id="307" name="Google Shape;307;p33"/>
          <p:cNvCxnSpPr/>
          <p:nvPr/>
        </p:nvCxnSpPr>
        <p:spPr>
          <a:xfrm>
            <a:off x="7921690" y="2104492"/>
            <a:ext cx="0" cy="3200400"/>
          </a:xfrm>
          <a:prstGeom prst="straightConnector1">
            <a:avLst/>
          </a:prstGeom>
          <a:noFill/>
          <a:ln cap="flat" cmpd="sng" w="38100">
            <a:solidFill>
              <a:srgbClr val="00B050"/>
            </a:solidFill>
            <a:prstDash val="solid"/>
            <a:round/>
            <a:headEnd len="med" w="med" type="triangle"/>
            <a:tailEnd len="med" w="med" type="triangle"/>
          </a:ln>
          <a:effectLst>
            <a:outerShdw blurRad="40000" rotWithShape="0" dir="5400000" dist="23000">
              <a:srgbClr val="000000">
                <a:alpha val="34901"/>
              </a:srgbClr>
            </a:outerShdw>
          </a:effectLst>
        </p:spPr>
      </p:cxnSp>
      <p:sp>
        <p:nvSpPr>
          <p:cNvPr id="308" name="Google Shape;308;p33"/>
          <p:cNvSpPr/>
          <p:nvPr/>
        </p:nvSpPr>
        <p:spPr>
          <a:xfrm>
            <a:off x="6630298" y="1740993"/>
            <a:ext cx="418704" cy="369332"/>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generated with very high confidence" id="309" name="Google Shape;309;p33"/>
          <p:cNvPicPr preferRelativeResize="0"/>
          <p:nvPr/>
        </p:nvPicPr>
        <p:blipFill rotWithShape="1">
          <a:blip r:embed="rId3">
            <a:alphaModFix/>
          </a:blip>
          <a:srcRect b="21111" l="1516" r="74212" t="38889"/>
          <a:stretch/>
        </p:blipFill>
        <p:spPr>
          <a:xfrm>
            <a:off x="5864290" y="1552042"/>
            <a:ext cx="1905000" cy="4286250"/>
          </a:xfrm>
          <a:prstGeom prst="rect">
            <a:avLst/>
          </a:prstGeom>
          <a:noFill/>
          <a:ln>
            <a:noFill/>
          </a:ln>
        </p:spPr>
      </p:pic>
      <p:cxnSp>
        <p:nvCxnSpPr>
          <p:cNvPr id="310" name="Google Shape;310;p33"/>
          <p:cNvCxnSpPr/>
          <p:nvPr/>
        </p:nvCxnSpPr>
        <p:spPr>
          <a:xfrm>
            <a:off x="5864290" y="1952092"/>
            <a:ext cx="1905000" cy="0"/>
          </a:xfrm>
          <a:prstGeom prst="straightConnector1">
            <a:avLst/>
          </a:prstGeom>
          <a:noFill/>
          <a:ln cap="flat" cmpd="sng" w="38100">
            <a:solidFill>
              <a:srgbClr val="FF0000"/>
            </a:solidFill>
            <a:prstDash val="solid"/>
            <a:round/>
            <a:headEnd len="med" w="med" type="triangle"/>
            <a:tailEnd len="med" w="med" type="triangle"/>
          </a:ln>
          <a:effectLst>
            <a:outerShdw blurRad="40000" rotWithShape="0" dir="5400000" dist="23000">
              <a:srgbClr val="000000">
                <a:alpha val="34901"/>
              </a:srgbClr>
            </a:outerShdw>
          </a:effectLst>
        </p:spPr>
      </p:cxnSp>
      <p:cxnSp>
        <p:nvCxnSpPr>
          <p:cNvPr id="311" name="Google Shape;311;p33"/>
          <p:cNvCxnSpPr/>
          <p:nvPr/>
        </p:nvCxnSpPr>
        <p:spPr>
          <a:xfrm>
            <a:off x="5864290" y="1777633"/>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312" name="Google Shape;312;p33"/>
          <p:cNvCxnSpPr/>
          <p:nvPr/>
        </p:nvCxnSpPr>
        <p:spPr>
          <a:xfrm>
            <a:off x="7769290" y="1788662"/>
            <a:ext cx="0" cy="32685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313" name="Google Shape;313;p33"/>
          <p:cNvCxnSpPr/>
          <p:nvPr/>
        </p:nvCxnSpPr>
        <p:spPr>
          <a:xfrm>
            <a:off x="7769290" y="2123921"/>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cxnSp>
        <p:nvCxnSpPr>
          <p:cNvPr id="314" name="Google Shape;314;p33"/>
          <p:cNvCxnSpPr/>
          <p:nvPr/>
        </p:nvCxnSpPr>
        <p:spPr>
          <a:xfrm>
            <a:off x="7776910" y="5304892"/>
            <a:ext cx="304800" cy="0"/>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sp>
        <p:nvSpPr>
          <p:cNvPr id="315" name="Google Shape;315;p33"/>
          <p:cNvSpPr txBox="1"/>
          <p:nvPr/>
        </p:nvSpPr>
        <p:spPr>
          <a:xfrm>
            <a:off x="6665947" y="1740993"/>
            <a:ext cx="301686" cy="369332"/>
          </a:xfrm>
          <a:prstGeom prst="rect">
            <a:avLst/>
          </a:prstGeom>
          <a:solidFill>
            <a:schemeClr val="lt1"/>
          </a:solidFill>
          <a:ln cap="flat" cmpd="sng" w="254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7</a:t>
            </a:r>
            <a:endParaRPr/>
          </a:p>
        </p:txBody>
      </p:sp>
      <p:sp>
        <p:nvSpPr>
          <p:cNvPr id="316" name="Google Shape;316;p33"/>
          <p:cNvSpPr txBox="1"/>
          <p:nvPr/>
        </p:nvSpPr>
        <p:spPr>
          <a:xfrm>
            <a:off x="7792150" y="3510501"/>
            <a:ext cx="418703" cy="369332"/>
          </a:xfrm>
          <a:prstGeom prst="rect">
            <a:avLst/>
          </a:prstGeom>
          <a:solidFill>
            <a:schemeClr val="lt1"/>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22</a:t>
            </a:r>
            <a:endParaRPr/>
          </a:p>
        </p:txBody>
      </p:sp>
      <p:sp>
        <p:nvSpPr>
          <p:cNvPr id="317" name="Google Shape;317;p33"/>
          <p:cNvSpPr txBox="1"/>
          <p:nvPr/>
        </p:nvSpPr>
        <p:spPr>
          <a:xfrm>
            <a:off x="4104237" y="1088275"/>
            <a:ext cx="4887364" cy="312650"/>
          </a:xfrm>
          <a:prstGeom prst="rect">
            <a:avLst/>
          </a:prstGeom>
          <a:blipFill rotWithShape="1">
            <a:blip r:embed="rId4">
              <a:alphaModFix/>
            </a:blip>
            <a:stretch>
              <a:fillRect b="-3919" l="-747" r="-24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latin typeface="Calibri"/>
                <a:ea typeface="Calibri"/>
                <a:cs typeface="Calibri"/>
                <a:sym typeface="Calibri"/>
              </a:rPr>
              <a:t> </a:t>
            </a:r>
            <a:endParaRPr/>
          </a:p>
        </p:txBody>
      </p:sp>
      <p:pic>
        <p:nvPicPr>
          <p:cNvPr id="318" name="Google Shape;318;p33"/>
          <p:cNvPicPr preferRelativeResize="0"/>
          <p:nvPr/>
        </p:nvPicPr>
        <p:blipFill>
          <a:blip r:embed="rId5">
            <a:alphaModFix/>
          </a:blip>
          <a:stretch>
            <a:fillRect/>
          </a:stretch>
        </p:blipFill>
        <p:spPr>
          <a:xfrm>
            <a:off x="2553850" y="90852"/>
            <a:ext cx="677069" cy="677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24" name="Google Shape;324;p34"/>
          <p:cNvSpPr txBox="1"/>
          <p:nvPr/>
        </p:nvSpPr>
        <p:spPr>
          <a:xfrm>
            <a:off x="304800" y="1205833"/>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Estructuras de entrada: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325" name="Google Shape;325;p34"/>
          <p:cNvGrpSpPr/>
          <p:nvPr/>
        </p:nvGrpSpPr>
        <p:grpSpPr>
          <a:xfrm>
            <a:off x="304800" y="1653800"/>
            <a:ext cx="1273105" cy="4291846"/>
            <a:chOff x="580957" y="1653800"/>
            <a:chExt cx="1273105" cy="4291846"/>
          </a:xfrm>
        </p:grpSpPr>
        <p:pic>
          <p:nvPicPr>
            <p:cNvPr id="326" name="Google Shape;326;p34"/>
            <p:cNvPicPr preferRelativeResize="0"/>
            <p:nvPr/>
          </p:nvPicPr>
          <p:blipFill rotWithShape="1">
            <a:blip r:embed="rId3">
              <a:alphaModFix/>
            </a:blip>
            <a:srcRect b="16881" l="0" r="73707" t="0"/>
            <a:stretch/>
          </p:blipFill>
          <p:spPr>
            <a:xfrm>
              <a:off x="762000" y="2013726"/>
              <a:ext cx="911021" cy="3931920"/>
            </a:xfrm>
            <a:prstGeom prst="rect">
              <a:avLst/>
            </a:prstGeom>
            <a:noFill/>
            <a:ln>
              <a:noFill/>
            </a:ln>
          </p:spPr>
        </p:pic>
        <p:sp>
          <p:nvSpPr>
            <p:cNvPr id="327" name="Google Shape;327;p34"/>
            <p:cNvSpPr txBox="1"/>
            <p:nvPr/>
          </p:nvSpPr>
          <p:spPr>
            <a:xfrm>
              <a:off x="580957" y="1653800"/>
              <a:ext cx="12731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Balanceado</a:t>
              </a:r>
              <a:endParaRPr/>
            </a:p>
          </p:txBody>
        </p:sp>
      </p:grpSp>
      <p:grpSp>
        <p:nvGrpSpPr>
          <p:cNvPr id="328" name="Google Shape;328;p34"/>
          <p:cNvGrpSpPr/>
          <p:nvPr/>
        </p:nvGrpSpPr>
        <p:grpSpPr>
          <a:xfrm>
            <a:off x="2415896" y="1653800"/>
            <a:ext cx="911021" cy="4291846"/>
            <a:chOff x="2941304" y="1653800"/>
            <a:chExt cx="911021" cy="4291846"/>
          </a:xfrm>
        </p:grpSpPr>
        <p:pic>
          <p:nvPicPr>
            <p:cNvPr id="329" name="Google Shape;329;p34"/>
            <p:cNvPicPr preferRelativeResize="0"/>
            <p:nvPr/>
          </p:nvPicPr>
          <p:blipFill rotWithShape="1">
            <a:blip r:embed="rId4">
              <a:alphaModFix/>
            </a:blip>
            <a:srcRect b="16881" l="1" r="69576" t="0"/>
            <a:stretch/>
          </p:blipFill>
          <p:spPr>
            <a:xfrm>
              <a:off x="2941304" y="2013726"/>
              <a:ext cx="911021" cy="3931920"/>
            </a:xfrm>
            <a:prstGeom prst="rect">
              <a:avLst/>
            </a:prstGeom>
            <a:noFill/>
            <a:ln>
              <a:noFill/>
            </a:ln>
          </p:spPr>
        </p:pic>
        <p:sp>
          <p:nvSpPr>
            <p:cNvPr id="330" name="Google Shape;330;p34"/>
            <p:cNvSpPr txBox="1"/>
            <p:nvPr/>
          </p:nvSpPr>
          <p:spPr>
            <a:xfrm>
              <a:off x="2973041" y="1653800"/>
              <a:ext cx="8460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Frontal</a:t>
              </a:r>
              <a:endParaRPr/>
            </a:p>
          </p:txBody>
        </p:sp>
      </p:grpSp>
      <p:grpSp>
        <p:nvGrpSpPr>
          <p:cNvPr id="331" name="Google Shape;331;p34"/>
          <p:cNvGrpSpPr/>
          <p:nvPr/>
        </p:nvGrpSpPr>
        <p:grpSpPr>
          <a:xfrm>
            <a:off x="4164908" y="1659192"/>
            <a:ext cx="1032590" cy="4286454"/>
            <a:chOff x="5073211" y="1659192"/>
            <a:chExt cx="1032590" cy="4286454"/>
          </a:xfrm>
        </p:grpSpPr>
        <p:pic>
          <p:nvPicPr>
            <p:cNvPr id="332" name="Google Shape;332;p34"/>
            <p:cNvPicPr preferRelativeResize="0"/>
            <p:nvPr/>
          </p:nvPicPr>
          <p:blipFill rotWithShape="1">
            <a:blip r:embed="rId5">
              <a:alphaModFix/>
            </a:blip>
            <a:srcRect b="15641" l="0" r="69386" t="0"/>
            <a:stretch/>
          </p:blipFill>
          <p:spPr>
            <a:xfrm>
              <a:off x="5120608" y="2013726"/>
              <a:ext cx="927405" cy="3931920"/>
            </a:xfrm>
            <a:prstGeom prst="rect">
              <a:avLst/>
            </a:prstGeom>
            <a:noFill/>
            <a:ln>
              <a:noFill/>
            </a:ln>
          </p:spPr>
        </p:pic>
        <p:sp>
          <p:nvSpPr>
            <p:cNvPr id="333" name="Google Shape;333;p34"/>
            <p:cNvSpPr txBox="1"/>
            <p:nvPr/>
          </p:nvSpPr>
          <p:spPr>
            <a:xfrm>
              <a:off x="5073211" y="1659192"/>
              <a:ext cx="10325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Posterior</a:t>
              </a:r>
              <a:endParaRPr/>
            </a:p>
          </p:txBody>
        </p:sp>
      </p:grpSp>
      <p:grpSp>
        <p:nvGrpSpPr>
          <p:cNvPr id="334" name="Google Shape;334;p34"/>
          <p:cNvGrpSpPr/>
          <p:nvPr/>
        </p:nvGrpSpPr>
        <p:grpSpPr>
          <a:xfrm>
            <a:off x="6035489" y="1653800"/>
            <a:ext cx="906934" cy="4291846"/>
            <a:chOff x="7316295" y="1653800"/>
            <a:chExt cx="906934" cy="4291846"/>
          </a:xfrm>
        </p:grpSpPr>
        <p:pic>
          <p:nvPicPr>
            <p:cNvPr id="335" name="Google Shape;335;p34"/>
            <p:cNvPicPr preferRelativeResize="0"/>
            <p:nvPr/>
          </p:nvPicPr>
          <p:blipFill rotWithShape="1">
            <a:blip r:embed="rId6">
              <a:alphaModFix/>
            </a:blip>
            <a:srcRect b="16611" l="0" r="73910" t="0"/>
            <a:stretch/>
          </p:blipFill>
          <p:spPr>
            <a:xfrm>
              <a:off x="7316295" y="2013726"/>
              <a:ext cx="906934" cy="3931920"/>
            </a:xfrm>
            <a:prstGeom prst="rect">
              <a:avLst/>
            </a:prstGeom>
            <a:noFill/>
            <a:ln>
              <a:noFill/>
            </a:ln>
          </p:spPr>
        </p:pic>
        <p:sp>
          <p:nvSpPr>
            <p:cNvPr id="336" name="Google Shape;336;p34"/>
            <p:cNvSpPr txBox="1"/>
            <p:nvPr/>
          </p:nvSpPr>
          <p:spPr>
            <a:xfrm>
              <a:off x="7359906" y="1653800"/>
              <a:ext cx="8197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Lateral</a:t>
              </a:r>
              <a:endParaRPr/>
            </a:p>
          </p:txBody>
        </p:sp>
      </p:grpSp>
      <p:sp>
        <p:nvSpPr>
          <p:cNvPr id="337" name="Google Shape;337;p3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38" name="Google Shape;338;p34"/>
          <p:cNvGrpSpPr/>
          <p:nvPr/>
        </p:nvGrpSpPr>
        <p:grpSpPr>
          <a:xfrm>
            <a:off x="7780416" y="1653800"/>
            <a:ext cx="877741" cy="4312864"/>
            <a:chOff x="8969858" y="1653800"/>
            <a:chExt cx="877741" cy="4312864"/>
          </a:xfrm>
        </p:grpSpPr>
        <p:pic>
          <p:nvPicPr>
            <p:cNvPr id="339" name="Google Shape;339;p34"/>
            <p:cNvPicPr preferRelativeResize="0"/>
            <p:nvPr/>
          </p:nvPicPr>
          <p:blipFill rotWithShape="1">
            <a:blip r:embed="rId7">
              <a:alphaModFix/>
            </a:blip>
            <a:srcRect b="0" l="0" r="0" t="0"/>
            <a:stretch/>
          </p:blipFill>
          <p:spPr>
            <a:xfrm>
              <a:off x="8991601" y="2034744"/>
              <a:ext cx="846174" cy="3931920"/>
            </a:xfrm>
            <a:prstGeom prst="rect">
              <a:avLst/>
            </a:prstGeom>
            <a:noFill/>
            <a:ln>
              <a:noFill/>
            </a:ln>
          </p:spPr>
        </p:pic>
        <p:sp>
          <p:nvSpPr>
            <p:cNvPr id="340" name="Google Shape;340;p34"/>
            <p:cNvSpPr txBox="1"/>
            <p:nvPr/>
          </p:nvSpPr>
          <p:spPr>
            <a:xfrm>
              <a:off x="8969858" y="1653800"/>
              <a:ext cx="877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Control</a:t>
              </a:r>
              <a:endParaRPr/>
            </a:p>
          </p:txBody>
        </p:sp>
      </p:grpSp>
      <p:pic>
        <p:nvPicPr>
          <p:cNvPr id="341" name="Google Shape;341;p34"/>
          <p:cNvPicPr preferRelativeResize="0"/>
          <p:nvPr/>
        </p:nvPicPr>
        <p:blipFill>
          <a:blip r:embed="rId8">
            <a:alphaModFix/>
          </a:blip>
          <a:stretch>
            <a:fillRect/>
          </a:stretch>
        </p:blipFill>
        <p:spPr>
          <a:xfrm>
            <a:off x="2553850" y="90852"/>
            <a:ext cx="677069" cy="677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47" name="Google Shape;347;p35"/>
          <p:cNvSpPr txBox="1"/>
          <p:nvPr/>
        </p:nvSpPr>
        <p:spPr>
          <a:xfrm>
            <a:off x="381000" y="1100511"/>
            <a:ext cx="77724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Función</a:t>
            </a:r>
            <a:r>
              <a:rPr b="1" lang="es-MX" sz="2000">
                <a:solidFill>
                  <a:srgbClr val="953734"/>
                </a:solidFill>
              </a:rPr>
              <a:t> de recompensa</a:t>
            </a:r>
            <a:r>
              <a:rPr b="1" lang="es-MX" sz="2000">
                <a:solidFill>
                  <a:srgbClr val="953734"/>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El ajuste de las conexiones neuronales se hace por propagación hacia atrás sin política dado un valor de refuerzo.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Cálculo</a:t>
            </a:r>
            <a:r>
              <a:rPr lang="es-MX" sz="1800">
                <a:solidFill>
                  <a:schemeClr val="dk1"/>
                </a:solidFill>
                <a:latin typeface="Calibri"/>
                <a:ea typeface="Calibri"/>
                <a:cs typeface="Calibri"/>
                <a:sym typeface="Calibri"/>
              </a:rPr>
              <a:t> de la recompensa dado tres factores: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348" name="Google Shape;348;p35"/>
          <p:cNvSpPr txBox="1"/>
          <p:nvPr/>
        </p:nvSpPr>
        <p:spPr>
          <a:xfrm>
            <a:off x="381000" y="1642110"/>
            <a:ext cx="7391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35"/>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350" name="Google Shape;350;p35"/>
          <p:cNvGrpSpPr/>
          <p:nvPr/>
        </p:nvGrpSpPr>
        <p:grpSpPr>
          <a:xfrm>
            <a:off x="1712400" y="2860445"/>
            <a:ext cx="5698348" cy="3056942"/>
            <a:chOff x="1712400" y="2860445"/>
            <a:chExt cx="5698348" cy="3056942"/>
          </a:xfrm>
        </p:grpSpPr>
        <p:grpSp>
          <p:nvGrpSpPr>
            <p:cNvPr id="351" name="Google Shape;351;p35"/>
            <p:cNvGrpSpPr/>
            <p:nvPr/>
          </p:nvGrpSpPr>
          <p:grpSpPr>
            <a:xfrm>
              <a:off x="3978902" y="2895600"/>
              <a:ext cx="1004596" cy="3021779"/>
              <a:chOff x="2971800" y="2883408"/>
              <a:chExt cx="1004596" cy="3021779"/>
            </a:xfrm>
          </p:grpSpPr>
          <p:pic>
            <p:nvPicPr>
              <p:cNvPr id="352" name="Google Shape;352;p35"/>
              <p:cNvPicPr preferRelativeResize="0"/>
              <p:nvPr/>
            </p:nvPicPr>
            <p:blipFill rotWithShape="1">
              <a:blip r:embed="rId3">
                <a:alphaModFix/>
              </a:blip>
              <a:srcRect b="10372" l="0" r="0" t="26740"/>
              <a:stretch/>
            </p:blipFill>
            <p:spPr>
              <a:xfrm>
                <a:off x="2971800" y="2883408"/>
                <a:ext cx="1004596" cy="3021779"/>
              </a:xfrm>
              <a:prstGeom prst="rect">
                <a:avLst/>
              </a:prstGeom>
              <a:noFill/>
              <a:ln>
                <a:noFill/>
              </a:ln>
            </p:spPr>
          </p:pic>
          <p:cxnSp>
            <p:nvCxnSpPr>
              <p:cNvPr id="353" name="Google Shape;353;p35"/>
              <p:cNvCxnSpPr/>
              <p:nvPr/>
            </p:nvCxnSpPr>
            <p:spPr>
              <a:xfrm>
                <a:off x="3200400" y="3886200"/>
                <a:ext cx="0" cy="129540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54" name="Google Shape;354;p35"/>
              <p:cNvCxnSpPr/>
              <p:nvPr/>
            </p:nvCxnSpPr>
            <p:spPr>
              <a:xfrm>
                <a:off x="3048000" y="51816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355" name="Google Shape;355;p35"/>
              <p:cNvCxnSpPr/>
              <p:nvPr/>
            </p:nvCxnSpPr>
            <p:spPr>
              <a:xfrm>
                <a:off x="3048000" y="3886200"/>
                <a:ext cx="3048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356" name="Google Shape;356;p35"/>
              <p:cNvSpPr/>
              <p:nvPr/>
            </p:nvSpPr>
            <p:spPr>
              <a:xfrm>
                <a:off x="3009900" y="4369102"/>
                <a:ext cx="381000" cy="304800"/>
              </a:xfrm>
              <a:prstGeom prst="rect">
                <a:avLst/>
              </a:prstGeom>
              <a:solidFill>
                <a:schemeClr val="lt1"/>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MX" sz="1400">
                    <a:solidFill>
                      <a:schemeClr val="dk1"/>
                    </a:solidFill>
                    <a:latin typeface="Arial"/>
                    <a:ea typeface="Arial"/>
                    <a:cs typeface="Arial"/>
                    <a:sym typeface="Arial"/>
                  </a:rPr>
                  <a:t>∆</a:t>
                </a:r>
                <a:r>
                  <a:rPr lang="es-MX" sz="1400">
                    <a:solidFill>
                      <a:schemeClr val="dk1"/>
                    </a:solidFill>
                    <a:latin typeface="Calibri"/>
                    <a:ea typeface="Calibri"/>
                    <a:cs typeface="Calibri"/>
                    <a:sym typeface="Calibri"/>
                  </a:rPr>
                  <a:t>x</a:t>
                </a:r>
                <a:endParaRPr/>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57" name="Google Shape;357;p35"/>
            <p:cNvGrpSpPr/>
            <p:nvPr/>
          </p:nvGrpSpPr>
          <p:grpSpPr>
            <a:xfrm>
              <a:off x="6406152" y="2895588"/>
              <a:ext cx="1004596" cy="3021779"/>
              <a:chOff x="4648200" y="2895600"/>
              <a:chExt cx="1004596" cy="3021779"/>
            </a:xfrm>
          </p:grpSpPr>
          <p:pic>
            <p:nvPicPr>
              <p:cNvPr id="358" name="Google Shape;358;p35"/>
              <p:cNvPicPr preferRelativeResize="0"/>
              <p:nvPr/>
            </p:nvPicPr>
            <p:blipFill rotWithShape="1">
              <a:blip r:embed="rId3">
                <a:alphaModFix/>
              </a:blip>
              <a:srcRect b="10372" l="0" r="0" t="26740"/>
              <a:stretch/>
            </p:blipFill>
            <p:spPr>
              <a:xfrm>
                <a:off x="4648200" y="2895600"/>
                <a:ext cx="1004596" cy="3021779"/>
              </a:xfrm>
              <a:prstGeom prst="rect">
                <a:avLst/>
              </a:prstGeom>
              <a:noFill/>
              <a:ln>
                <a:noFill/>
              </a:ln>
            </p:spPr>
          </p:pic>
          <p:cxnSp>
            <p:nvCxnSpPr>
              <p:cNvPr id="359" name="Google Shape;359;p35"/>
              <p:cNvCxnSpPr/>
              <p:nvPr/>
            </p:nvCxnSpPr>
            <p:spPr>
              <a:xfrm rot="10800000">
                <a:off x="4648200" y="5181600"/>
                <a:ext cx="457200" cy="0"/>
              </a:xfrm>
              <a:prstGeom prst="straightConnector1">
                <a:avLst/>
              </a:prstGeom>
              <a:noFill/>
              <a:ln cap="flat" cmpd="sng" w="25400">
                <a:solidFill>
                  <a:srgbClr val="FF0000"/>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360" name="Google Shape;360;p35"/>
              <p:cNvCxnSpPr/>
              <p:nvPr/>
            </p:nvCxnSpPr>
            <p:spPr>
              <a:xfrm rot="10800000">
                <a:off x="4876800" y="3810000"/>
                <a:ext cx="0" cy="1371600"/>
              </a:xfrm>
              <a:prstGeom prst="straightConnector1">
                <a:avLst/>
              </a:prstGeom>
              <a:noFill/>
              <a:ln cap="flat" cmpd="sng" w="38100">
                <a:solidFill>
                  <a:srgbClr val="00B050"/>
                </a:solidFill>
                <a:prstDash val="solid"/>
                <a:round/>
                <a:headEnd len="sm" w="sm" type="none"/>
                <a:tailEnd len="med" w="med" type="triangle"/>
              </a:ln>
              <a:effectLst>
                <a:outerShdw blurRad="40000" rotWithShape="0" dir="5400000" dist="23000">
                  <a:srgbClr val="000000">
                    <a:alpha val="34901"/>
                  </a:srgbClr>
                </a:outerShdw>
              </a:effectLst>
            </p:spPr>
          </p:cxnSp>
        </p:grpSp>
        <p:pic>
          <p:nvPicPr>
            <p:cNvPr id="361" name="Google Shape;361;p35"/>
            <p:cNvPicPr preferRelativeResize="0"/>
            <p:nvPr/>
          </p:nvPicPr>
          <p:blipFill>
            <a:blip r:embed="rId4">
              <a:alphaModFix/>
            </a:blip>
            <a:stretch>
              <a:fillRect/>
            </a:stretch>
          </p:blipFill>
          <p:spPr>
            <a:xfrm>
              <a:off x="1712400" y="2860445"/>
              <a:ext cx="1004600" cy="305694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6"/>
          <p:cNvSpPr/>
          <p:nvPr/>
        </p:nvSpPr>
        <p:spPr>
          <a:xfrm>
            <a:off x="5771768" y="267895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36"/>
          <p:cNvSpPr/>
          <p:nvPr/>
        </p:nvSpPr>
        <p:spPr>
          <a:xfrm>
            <a:off x="2228469" y="2694360"/>
            <a:ext cx="2096262" cy="925141"/>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3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369" name="Google Shape;369;p36"/>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Cuadradas):</a:t>
            </a:r>
            <a:endParaRPr/>
          </a:p>
        </p:txBody>
      </p:sp>
      <p:sp>
        <p:nvSpPr>
          <p:cNvPr id="370" name="Google Shape;370;p3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371" name="Google Shape;371;p36"/>
          <p:cNvSpPr txBox="1"/>
          <p:nvPr/>
        </p:nvSpPr>
        <p:spPr>
          <a:xfrm>
            <a:off x="2797935" y="4572000"/>
            <a:ext cx="9557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Cardinal</a:t>
            </a:r>
            <a:endParaRPr/>
          </a:p>
        </p:txBody>
      </p:sp>
      <p:sp>
        <p:nvSpPr>
          <p:cNvPr id="372" name="Google Shape;372;p36"/>
          <p:cNvSpPr txBox="1"/>
          <p:nvPr/>
        </p:nvSpPr>
        <p:spPr>
          <a:xfrm>
            <a:off x="6196042" y="4572000"/>
            <a:ext cx="12477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Cuadrantes</a:t>
            </a:r>
            <a:endParaRPr/>
          </a:p>
        </p:txBody>
      </p:sp>
      <p:sp>
        <p:nvSpPr>
          <p:cNvPr id="373" name="Google Shape;373;p36"/>
          <p:cNvSpPr/>
          <p:nvPr/>
        </p:nvSpPr>
        <p:spPr>
          <a:xfrm>
            <a:off x="2342574"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74" name="Google Shape;374;p36"/>
          <p:cNvSpPr/>
          <p:nvPr/>
        </p:nvSpPr>
        <p:spPr>
          <a:xfrm>
            <a:off x="2340458"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75" name="Google Shape;375;p36"/>
          <p:cNvSpPr/>
          <p:nvPr/>
        </p:nvSpPr>
        <p:spPr>
          <a:xfrm>
            <a:off x="2740686" y="3619501"/>
            <a:ext cx="1070272"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a:t>
            </a:r>
            <a:endParaRPr/>
          </a:p>
        </p:txBody>
      </p:sp>
      <p:sp>
        <p:nvSpPr>
          <p:cNvPr id="376" name="Google Shape;376;p36"/>
          <p:cNvSpPr/>
          <p:nvPr/>
        </p:nvSpPr>
        <p:spPr>
          <a:xfrm>
            <a:off x="1979645"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77" name="Google Shape;377;p36"/>
          <p:cNvSpPr/>
          <p:nvPr/>
        </p:nvSpPr>
        <p:spPr>
          <a:xfrm>
            <a:off x="2700153"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378" name="Google Shape;378;p36"/>
          <p:cNvSpPr/>
          <p:nvPr/>
        </p:nvSpPr>
        <p:spPr>
          <a:xfrm>
            <a:off x="5886651" y="2795790"/>
            <a:ext cx="1866496"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79" name="Google Shape;379;p36"/>
          <p:cNvSpPr/>
          <p:nvPr/>
        </p:nvSpPr>
        <p:spPr>
          <a:xfrm>
            <a:off x="5884535" y="3203103"/>
            <a:ext cx="1870728"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380" name="Google Shape;380;p36"/>
          <p:cNvSpPr/>
          <p:nvPr/>
        </p:nvSpPr>
        <p:spPr>
          <a:xfrm>
            <a:off x="6025528" y="3619501"/>
            <a:ext cx="1588743"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Tc-8</a:t>
            </a:r>
            <a:endParaRPr/>
          </a:p>
        </p:txBody>
      </p:sp>
      <p:sp>
        <p:nvSpPr>
          <p:cNvPr id="381" name="Google Shape;381;p36"/>
          <p:cNvSpPr/>
          <p:nvPr/>
        </p:nvSpPr>
        <p:spPr>
          <a:xfrm>
            <a:off x="5523722" y="2286000"/>
            <a:ext cx="2592355"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382" name="Google Shape;382;p36"/>
          <p:cNvSpPr/>
          <p:nvPr/>
        </p:nvSpPr>
        <p:spPr>
          <a:xfrm>
            <a:off x="6244230" y="4114800"/>
            <a:ext cx="1151339"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383" name="Google Shape;383;p36"/>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4" name="Google Shape;384;p36"/>
          <p:cNvCxnSpPr/>
          <p:nvPr/>
        </p:nvCxnSpPr>
        <p:spPr>
          <a:xfrm>
            <a:off x="53339" y="4022986"/>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5" name="Google Shape;385;p36"/>
          <p:cNvCxnSpPr/>
          <p:nvPr/>
        </p:nvCxnSpPr>
        <p:spPr>
          <a:xfrm>
            <a:off x="16002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386" name="Google Shape;386;p36"/>
          <p:cNvCxnSpPr/>
          <p:nvPr/>
        </p:nvCxnSpPr>
        <p:spPr>
          <a:xfrm>
            <a:off x="4953000" y="1949162"/>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387" name="Google Shape;387;p36"/>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388" name="Google Shape;388;p36"/>
          <p:cNvSpPr txBox="1"/>
          <p:nvPr/>
        </p:nvSpPr>
        <p:spPr>
          <a:xfrm>
            <a:off x="266855" y="4110335"/>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389" name="Google Shape;389;p36"/>
          <p:cNvSpPr txBox="1"/>
          <p:nvPr/>
        </p:nvSpPr>
        <p:spPr>
          <a:xfrm>
            <a:off x="152400" y="3035508"/>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pic>
        <p:nvPicPr>
          <p:cNvPr id="390" name="Google Shape;390;p36"/>
          <p:cNvPicPr preferRelativeResize="0"/>
          <p:nvPr/>
        </p:nvPicPr>
        <p:blipFill rotWithShape="1">
          <a:blip r:embed="rId3">
            <a:alphaModFix/>
          </a:blip>
          <a:srcRect b="0" l="0" r="0" t="0"/>
          <a:stretch/>
        </p:blipFill>
        <p:spPr>
          <a:xfrm>
            <a:off x="2553428" y="4897767"/>
            <a:ext cx="1444787" cy="1107307"/>
          </a:xfrm>
          <a:prstGeom prst="rect">
            <a:avLst/>
          </a:prstGeom>
          <a:noFill/>
          <a:ln>
            <a:noFill/>
          </a:ln>
        </p:spPr>
      </p:pic>
      <p:pic>
        <p:nvPicPr>
          <p:cNvPr id="391" name="Google Shape;391;p36"/>
          <p:cNvPicPr preferRelativeResize="0"/>
          <p:nvPr/>
        </p:nvPicPr>
        <p:blipFill rotWithShape="1">
          <a:blip r:embed="rId4">
            <a:alphaModFix/>
          </a:blip>
          <a:srcRect b="0" l="0" r="0" t="0"/>
          <a:stretch/>
        </p:blipFill>
        <p:spPr>
          <a:xfrm flipH="1">
            <a:off x="6095043" y="4897767"/>
            <a:ext cx="1444787" cy="1110418"/>
          </a:xfrm>
          <a:prstGeom prst="rect">
            <a:avLst/>
          </a:prstGeom>
          <a:noFill/>
          <a:ln>
            <a:noFill/>
          </a:ln>
        </p:spPr>
      </p:pic>
      <p:grpSp>
        <p:nvGrpSpPr>
          <p:cNvPr id="392" name="Google Shape;392;p36"/>
          <p:cNvGrpSpPr/>
          <p:nvPr/>
        </p:nvGrpSpPr>
        <p:grpSpPr>
          <a:xfrm>
            <a:off x="2418936" y="208827"/>
            <a:ext cx="509680" cy="441145"/>
            <a:chOff x="7979425" y="2436400"/>
            <a:chExt cx="954100" cy="734875"/>
          </a:xfrm>
        </p:grpSpPr>
        <p:sp>
          <p:nvSpPr>
            <p:cNvPr id="393" name="Google Shape;393;p36"/>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7"/>
          <p:cNvSpPr/>
          <p:nvPr/>
        </p:nvSpPr>
        <p:spPr>
          <a:xfrm flipH="1" rot="10800000">
            <a:off x="5640068" y="2711492"/>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37"/>
          <p:cNvSpPr/>
          <p:nvPr/>
        </p:nvSpPr>
        <p:spPr>
          <a:xfrm>
            <a:off x="1828804" y="2286000"/>
            <a:ext cx="3047994" cy="2143359"/>
          </a:xfrm>
          <a:prstGeom prst="triangle">
            <a:avLst>
              <a:gd fmla="val 50000"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37"/>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402" name="Google Shape;402;p37"/>
          <p:cNvSpPr txBox="1"/>
          <p:nvPr/>
        </p:nvSpPr>
        <p:spPr>
          <a:xfrm>
            <a:off x="228598" y="1046275"/>
            <a:ext cx="838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953734"/>
                </a:solidFill>
                <a:latin typeface="Arial"/>
                <a:ea typeface="Arial"/>
                <a:cs typeface="Arial"/>
                <a:sym typeface="Arial"/>
              </a:rPr>
              <a:t>Topología de redes (Densas Piramidales):</a:t>
            </a:r>
            <a:endParaRPr/>
          </a:p>
        </p:txBody>
      </p:sp>
      <p:sp>
        <p:nvSpPr>
          <p:cNvPr id="403" name="Google Shape;403;p37"/>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04" name="Google Shape;404;p37"/>
          <p:cNvSpPr txBox="1"/>
          <p:nvPr/>
        </p:nvSpPr>
        <p:spPr>
          <a:xfrm>
            <a:off x="2821677" y="4980928"/>
            <a:ext cx="10647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Piramidal</a:t>
            </a:r>
            <a:endParaRPr/>
          </a:p>
        </p:txBody>
      </p:sp>
      <p:sp>
        <p:nvSpPr>
          <p:cNvPr id="405" name="Google Shape;405;p37"/>
          <p:cNvSpPr txBox="1"/>
          <p:nvPr/>
        </p:nvSpPr>
        <p:spPr>
          <a:xfrm>
            <a:off x="6016119" y="4978394"/>
            <a:ext cx="229589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Piramidal Invertida</a:t>
            </a:r>
            <a:endParaRPr/>
          </a:p>
        </p:txBody>
      </p:sp>
      <p:sp>
        <p:nvSpPr>
          <p:cNvPr id="406" name="Google Shape;406;p37"/>
          <p:cNvSpPr/>
          <p:nvPr/>
        </p:nvSpPr>
        <p:spPr>
          <a:xfrm>
            <a:off x="2988306"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sp>
        <p:nvSpPr>
          <p:cNvPr id="407" name="Google Shape;407;p37"/>
          <p:cNvSpPr/>
          <p:nvPr/>
        </p:nvSpPr>
        <p:spPr>
          <a:xfrm>
            <a:off x="6021065" y="2795790"/>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408" name="Google Shape;408;p37"/>
          <p:cNvSpPr/>
          <p:nvPr/>
        </p:nvSpPr>
        <p:spPr>
          <a:xfrm>
            <a:off x="6249665" y="3203103"/>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409" name="Google Shape;409;p37"/>
          <p:cNvSpPr/>
          <p:nvPr/>
        </p:nvSpPr>
        <p:spPr>
          <a:xfrm>
            <a:off x="5382775" y="2286000"/>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sp>
        <p:nvSpPr>
          <p:cNvPr id="410" name="Google Shape;410;p37"/>
          <p:cNvSpPr/>
          <p:nvPr/>
        </p:nvSpPr>
        <p:spPr>
          <a:xfrm>
            <a:off x="6798305" y="4521194"/>
            <a:ext cx="731520" cy="3048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Tc-5</a:t>
            </a:r>
            <a:endParaRPr/>
          </a:p>
        </p:txBody>
      </p:sp>
      <p:cxnSp>
        <p:nvCxnSpPr>
          <p:cNvPr id="411" name="Google Shape;411;p37"/>
          <p:cNvCxnSpPr/>
          <p:nvPr/>
        </p:nvCxnSpPr>
        <p:spPr>
          <a:xfrm>
            <a:off x="53339" y="269436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12" name="Google Shape;412;p37"/>
          <p:cNvCxnSpPr/>
          <p:nvPr/>
        </p:nvCxnSpPr>
        <p:spPr>
          <a:xfrm>
            <a:off x="53339" y="4429380"/>
            <a:ext cx="8991600" cy="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13" name="Google Shape;413;p37"/>
          <p:cNvCxnSpPr/>
          <p:nvPr/>
        </p:nvCxnSpPr>
        <p:spPr>
          <a:xfrm>
            <a:off x="1447800" y="199488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cxnSp>
        <p:nvCxnSpPr>
          <p:cNvPr id="414" name="Google Shape;414;p37"/>
          <p:cNvCxnSpPr/>
          <p:nvPr/>
        </p:nvCxnSpPr>
        <p:spPr>
          <a:xfrm>
            <a:off x="5257800" y="1980391"/>
            <a:ext cx="0" cy="3249240"/>
          </a:xfrm>
          <a:prstGeom prst="straightConnector1">
            <a:avLst/>
          </a:prstGeom>
          <a:noFill/>
          <a:ln cap="flat" cmpd="sng" w="12700">
            <a:solidFill>
              <a:schemeClr val="dk1"/>
            </a:solidFill>
            <a:prstDash val="dot"/>
            <a:round/>
            <a:headEnd len="sm" w="sm" type="none"/>
            <a:tailEnd len="sm" w="sm" type="none"/>
          </a:ln>
          <a:effectLst>
            <a:outerShdw blurRad="40000" rotWithShape="0" dir="5400000" dist="20000">
              <a:srgbClr val="000000">
                <a:alpha val="37647"/>
              </a:srgbClr>
            </a:outerShdw>
          </a:effectLst>
        </p:spPr>
      </p:cxnSp>
      <p:sp>
        <p:nvSpPr>
          <p:cNvPr id="415" name="Google Shape;415;p37"/>
          <p:cNvSpPr txBox="1"/>
          <p:nvPr/>
        </p:nvSpPr>
        <p:spPr>
          <a:xfrm>
            <a:off x="266855" y="2030898"/>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Entrada</a:t>
            </a:r>
            <a:endParaRPr/>
          </a:p>
        </p:txBody>
      </p:sp>
      <p:sp>
        <p:nvSpPr>
          <p:cNvPr id="416" name="Google Shape;416;p37"/>
          <p:cNvSpPr txBox="1"/>
          <p:nvPr/>
        </p:nvSpPr>
        <p:spPr>
          <a:xfrm>
            <a:off x="266855" y="4516729"/>
            <a:ext cx="9941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de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Salida</a:t>
            </a:r>
            <a:endParaRPr/>
          </a:p>
        </p:txBody>
      </p:sp>
      <p:sp>
        <p:nvSpPr>
          <p:cNvPr id="417" name="Google Shape;417;p37"/>
          <p:cNvSpPr txBox="1"/>
          <p:nvPr/>
        </p:nvSpPr>
        <p:spPr>
          <a:xfrm>
            <a:off x="152400" y="3184737"/>
            <a:ext cx="122309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Capa </a:t>
            </a:r>
            <a:endParaRPr/>
          </a:p>
          <a:p>
            <a:pPr indent="0" lvl="0" marL="0" marR="0" rtl="0" algn="ctr">
              <a:spcBef>
                <a:spcPts val="0"/>
              </a:spcBef>
              <a:spcAft>
                <a:spcPts val="0"/>
              </a:spcAft>
              <a:buNone/>
            </a:pPr>
            <a:r>
              <a:rPr lang="es-MX" sz="1800">
                <a:solidFill>
                  <a:schemeClr val="dk1"/>
                </a:solidFill>
                <a:latin typeface="Calibri"/>
                <a:ea typeface="Calibri"/>
                <a:cs typeface="Calibri"/>
                <a:sym typeface="Calibri"/>
              </a:rPr>
              <a:t>Escondidas</a:t>
            </a:r>
            <a:endParaRPr/>
          </a:p>
        </p:txBody>
      </p:sp>
      <p:sp>
        <p:nvSpPr>
          <p:cNvPr id="418" name="Google Shape;418;p37"/>
          <p:cNvSpPr/>
          <p:nvPr/>
        </p:nvSpPr>
        <p:spPr>
          <a:xfrm>
            <a:off x="6478265" y="3605011"/>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419" name="Google Shape;419;p37"/>
          <p:cNvSpPr/>
          <p:nvPr/>
        </p:nvSpPr>
        <p:spPr>
          <a:xfrm>
            <a:off x="6706865" y="4031917"/>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420" name="Google Shape;420;p37"/>
          <p:cNvSpPr/>
          <p:nvPr/>
        </p:nvSpPr>
        <p:spPr>
          <a:xfrm>
            <a:off x="2211066" y="4018086"/>
            <a:ext cx="22860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Tc-40</a:t>
            </a:r>
            <a:endParaRPr/>
          </a:p>
        </p:txBody>
      </p:sp>
      <p:sp>
        <p:nvSpPr>
          <p:cNvPr id="421" name="Google Shape;421;p37"/>
          <p:cNvSpPr/>
          <p:nvPr/>
        </p:nvSpPr>
        <p:spPr>
          <a:xfrm>
            <a:off x="2439666" y="3589091"/>
            <a:ext cx="18288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Tc-30</a:t>
            </a:r>
            <a:endParaRPr/>
          </a:p>
        </p:txBody>
      </p:sp>
      <p:sp>
        <p:nvSpPr>
          <p:cNvPr id="422" name="Google Shape;422;p37"/>
          <p:cNvSpPr/>
          <p:nvPr/>
        </p:nvSpPr>
        <p:spPr>
          <a:xfrm>
            <a:off x="2668266" y="3203103"/>
            <a:ext cx="13716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Tc-20</a:t>
            </a:r>
            <a:endParaRPr/>
          </a:p>
        </p:txBody>
      </p:sp>
      <p:sp>
        <p:nvSpPr>
          <p:cNvPr id="423" name="Google Shape;423;p37"/>
          <p:cNvSpPr/>
          <p:nvPr/>
        </p:nvSpPr>
        <p:spPr>
          <a:xfrm>
            <a:off x="2896866" y="2794330"/>
            <a:ext cx="914400" cy="3048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Tc-10</a:t>
            </a:r>
            <a:endParaRPr/>
          </a:p>
        </p:txBody>
      </p:sp>
      <p:sp>
        <p:nvSpPr>
          <p:cNvPr id="424" name="Google Shape;424;p37"/>
          <p:cNvSpPr/>
          <p:nvPr/>
        </p:nvSpPr>
        <p:spPr>
          <a:xfrm>
            <a:off x="1572776" y="2289591"/>
            <a:ext cx="3562580" cy="304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Calibri"/>
                <a:ea typeface="Calibri"/>
                <a:cs typeface="Calibri"/>
                <a:sym typeface="Calibri"/>
              </a:rPr>
              <a:t>Tc ~150 Neuronas</a:t>
            </a:r>
            <a:endParaRPr/>
          </a:p>
        </p:txBody>
      </p:sp>
      <p:grpSp>
        <p:nvGrpSpPr>
          <p:cNvPr id="425" name="Google Shape;425;p37"/>
          <p:cNvGrpSpPr/>
          <p:nvPr/>
        </p:nvGrpSpPr>
        <p:grpSpPr>
          <a:xfrm>
            <a:off x="2439686" y="208827"/>
            <a:ext cx="509680" cy="441145"/>
            <a:chOff x="7979425" y="2436400"/>
            <a:chExt cx="954100" cy="734875"/>
          </a:xfrm>
        </p:grpSpPr>
        <p:sp>
          <p:nvSpPr>
            <p:cNvPr id="426" name="Google Shape;426;p37"/>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8"/>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Desarrollo</a:t>
            </a:r>
            <a:endParaRPr/>
          </a:p>
        </p:txBody>
      </p:sp>
      <p:sp>
        <p:nvSpPr>
          <p:cNvPr id="433" name="Google Shape;433;p38"/>
          <p:cNvSpPr txBox="1"/>
          <p:nvPr/>
        </p:nvSpPr>
        <p:spPr>
          <a:xfrm>
            <a:off x="367004" y="1127564"/>
            <a:ext cx="7772400" cy="6771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Entrenamiento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34" name="Google Shape;434;p38"/>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A screenshot of a cell phone&#10;&#10;Description generated with very high confidence" id="435" name="Google Shape;435;p38"/>
          <p:cNvPicPr preferRelativeResize="0"/>
          <p:nvPr/>
        </p:nvPicPr>
        <p:blipFill rotWithShape="1">
          <a:blip r:embed="rId3">
            <a:alphaModFix/>
          </a:blip>
          <a:srcRect b="0" l="0" r="0" t="0"/>
          <a:stretch/>
        </p:blipFill>
        <p:spPr>
          <a:xfrm>
            <a:off x="848344" y="1524000"/>
            <a:ext cx="7447312" cy="4352925"/>
          </a:xfrm>
          <a:prstGeom prst="rect">
            <a:avLst/>
          </a:prstGeom>
          <a:noFill/>
          <a:ln>
            <a:noFill/>
          </a:ln>
        </p:spPr>
      </p:pic>
      <p:grpSp>
        <p:nvGrpSpPr>
          <p:cNvPr id="436" name="Google Shape;436;p38"/>
          <p:cNvGrpSpPr/>
          <p:nvPr/>
        </p:nvGrpSpPr>
        <p:grpSpPr>
          <a:xfrm>
            <a:off x="2549600" y="110812"/>
            <a:ext cx="632353" cy="637187"/>
            <a:chOff x="7899575" y="4611225"/>
            <a:chExt cx="1244300" cy="1299850"/>
          </a:xfrm>
        </p:grpSpPr>
        <p:pic>
          <p:nvPicPr>
            <p:cNvPr id="437" name="Google Shape;437;p38"/>
            <p:cNvPicPr preferRelativeResize="0"/>
            <p:nvPr/>
          </p:nvPicPr>
          <p:blipFill>
            <a:blip r:embed="rId4">
              <a:alphaModFix/>
            </a:blip>
            <a:stretch>
              <a:fillRect/>
            </a:stretch>
          </p:blipFill>
          <p:spPr>
            <a:xfrm>
              <a:off x="7899575" y="5026050"/>
              <a:ext cx="492450" cy="683350"/>
            </a:xfrm>
            <a:prstGeom prst="rect">
              <a:avLst/>
            </a:prstGeom>
            <a:noFill/>
            <a:ln>
              <a:noFill/>
            </a:ln>
          </p:spPr>
        </p:pic>
        <p:pic>
          <p:nvPicPr>
            <p:cNvPr id="438" name="Google Shape;438;p38"/>
            <p:cNvPicPr preferRelativeResize="0"/>
            <p:nvPr/>
          </p:nvPicPr>
          <p:blipFill>
            <a:blip r:embed="rId4">
              <a:alphaModFix/>
            </a:blip>
            <a:stretch>
              <a:fillRect/>
            </a:stretch>
          </p:blipFill>
          <p:spPr>
            <a:xfrm>
              <a:off x="8219550" y="4611225"/>
              <a:ext cx="492450" cy="683350"/>
            </a:xfrm>
            <a:prstGeom prst="rect">
              <a:avLst/>
            </a:prstGeom>
            <a:noFill/>
            <a:ln>
              <a:noFill/>
            </a:ln>
          </p:spPr>
        </p:pic>
        <p:pic>
          <p:nvPicPr>
            <p:cNvPr id="439" name="Google Shape;439;p38"/>
            <p:cNvPicPr preferRelativeResize="0"/>
            <p:nvPr/>
          </p:nvPicPr>
          <p:blipFill>
            <a:blip r:embed="rId4">
              <a:alphaModFix/>
            </a:blip>
            <a:stretch>
              <a:fillRect/>
            </a:stretch>
          </p:blipFill>
          <p:spPr>
            <a:xfrm>
              <a:off x="8392025" y="5227725"/>
              <a:ext cx="492450" cy="683350"/>
            </a:xfrm>
            <a:prstGeom prst="rect">
              <a:avLst/>
            </a:prstGeom>
            <a:noFill/>
            <a:ln>
              <a:noFill/>
            </a:ln>
          </p:spPr>
        </p:pic>
        <p:pic>
          <p:nvPicPr>
            <p:cNvPr id="440" name="Google Shape;440;p38"/>
            <p:cNvPicPr preferRelativeResize="0"/>
            <p:nvPr/>
          </p:nvPicPr>
          <p:blipFill>
            <a:blip r:embed="rId4">
              <a:alphaModFix/>
            </a:blip>
            <a:stretch>
              <a:fillRect/>
            </a:stretch>
          </p:blipFill>
          <p:spPr>
            <a:xfrm>
              <a:off x="8651425" y="4774250"/>
              <a:ext cx="492450" cy="683350"/>
            </a:xfrm>
            <a:prstGeom prst="rect">
              <a:avLst/>
            </a:prstGeom>
            <a:noFill/>
            <a:ln>
              <a:noFill/>
            </a:ln>
          </p:spPr>
        </p:pic>
      </p:grpSp>
      <p:pic>
        <p:nvPicPr>
          <p:cNvPr id="441" name="Google Shape;441;p38"/>
          <p:cNvPicPr preferRelativeResize="0"/>
          <p:nvPr/>
        </p:nvPicPr>
        <p:blipFill rotWithShape="1">
          <a:blip r:embed="rId5">
            <a:alphaModFix/>
          </a:blip>
          <a:srcRect b="20653" l="21113" r="21309" t="13694"/>
          <a:stretch/>
        </p:blipFill>
        <p:spPr>
          <a:xfrm>
            <a:off x="3201340" y="152400"/>
            <a:ext cx="557660" cy="55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9"/>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
        <p:nvSpPr>
          <p:cNvPr id="447" name="Google Shape;447;p39"/>
          <p:cNvSpPr txBox="1"/>
          <p:nvPr/>
        </p:nvSpPr>
        <p:spPr>
          <a:xfrm>
            <a:off x="2417100" y="3069750"/>
            <a:ext cx="4309800" cy="71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4800">
                <a:solidFill>
                  <a:srgbClr val="E36C09"/>
                </a:solidFill>
                <a:latin typeface="Arial"/>
                <a:ea typeface="Arial"/>
                <a:cs typeface="Arial"/>
                <a:sym typeface="Arial"/>
              </a:rPr>
              <a:t>Resultados</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0"/>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53" name="Google Shape;453;p40"/>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54" name="Google Shape;454;p40"/>
          <p:cNvPicPr preferRelativeResize="0"/>
          <p:nvPr/>
        </p:nvPicPr>
        <p:blipFill>
          <a:blip r:embed="rId3">
            <a:alphaModFix/>
          </a:blip>
          <a:stretch>
            <a:fillRect/>
          </a:stretch>
        </p:blipFill>
        <p:spPr>
          <a:xfrm>
            <a:off x="1388550" y="1037174"/>
            <a:ext cx="1864894" cy="4904926"/>
          </a:xfrm>
          <a:prstGeom prst="rect">
            <a:avLst/>
          </a:prstGeom>
          <a:noFill/>
          <a:ln>
            <a:noFill/>
          </a:ln>
        </p:spPr>
      </p:pic>
      <p:sp>
        <p:nvSpPr>
          <p:cNvPr id="455" name="Google Shape;455;p40"/>
          <p:cNvSpPr txBox="1"/>
          <p:nvPr/>
        </p:nvSpPr>
        <p:spPr>
          <a:xfrm>
            <a:off x="304802" y="61261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Ejemplos de Redes Entrenadas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456" name="Google Shape;456;p40"/>
          <p:cNvPicPr preferRelativeResize="0"/>
          <p:nvPr/>
        </p:nvPicPr>
        <p:blipFill>
          <a:blip r:embed="rId4">
            <a:alphaModFix/>
          </a:blip>
          <a:stretch>
            <a:fillRect/>
          </a:stretch>
        </p:blipFill>
        <p:spPr>
          <a:xfrm>
            <a:off x="5628200" y="960975"/>
            <a:ext cx="2135874" cy="5084226"/>
          </a:xfrm>
          <a:prstGeom prst="rect">
            <a:avLst/>
          </a:prstGeom>
          <a:noFill/>
          <a:ln>
            <a:noFill/>
          </a:ln>
        </p:spPr>
      </p:pic>
      <p:sp>
        <p:nvSpPr>
          <p:cNvPr id="457" name="Google Shape;457;p40"/>
          <p:cNvSpPr txBox="1"/>
          <p:nvPr/>
        </p:nvSpPr>
        <p:spPr>
          <a:xfrm>
            <a:off x="458200"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100 Neuronas</a:t>
            </a:r>
            <a:endParaRPr b="1"/>
          </a:p>
          <a:p>
            <a:pPr indent="0" lvl="0" marL="0" rtl="0" algn="r">
              <a:spcBef>
                <a:spcPts val="0"/>
              </a:spcBef>
              <a:spcAft>
                <a:spcPts val="0"/>
              </a:spcAft>
              <a:buNone/>
            </a:pPr>
            <a:r>
              <a:rPr b="1" lang="es-MX"/>
              <a:t>4 Capas</a:t>
            </a:r>
            <a:endParaRPr b="1"/>
          </a:p>
        </p:txBody>
      </p:sp>
      <p:sp>
        <p:nvSpPr>
          <p:cNvPr id="458" name="Google Shape;458;p40"/>
          <p:cNvSpPr txBox="1"/>
          <p:nvPr/>
        </p:nvSpPr>
        <p:spPr>
          <a:xfrm>
            <a:off x="4782925" y="2719350"/>
            <a:ext cx="1507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MX"/>
              <a:t>88 </a:t>
            </a:r>
            <a:r>
              <a:rPr b="1" lang="es-MX"/>
              <a:t>Neuronas</a:t>
            </a:r>
            <a:endParaRPr b="1"/>
          </a:p>
          <a:p>
            <a:pPr indent="0" lvl="0" marL="0" rtl="0" algn="r">
              <a:spcBef>
                <a:spcPts val="0"/>
              </a:spcBef>
              <a:spcAft>
                <a:spcPts val="0"/>
              </a:spcAft>
              <a:buNone/>
            </a:pPr>
            <a:r>
              <a:rPr b="1" lang="es-MX"/>
              <a:t>3 Capas</a:t>
            </a:r>
            <a:endParaRPr b="1"/>
          </a:p>
        </p:txBody>
      </p:sp>
      <p:sp>
        <p:nvSpPr>
          <p:cNvPr id="459" name="Google Shape;459;p40"/>
          <p:cNvSpPr/>
          <p:nvPr/>
        </p:nvSpPr>
        <p:spPr>
          <a:xfrm>
            <a:off x="13597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5628200" y="3429000"/>
            <a:ext cx="606000" cy="4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41"/>
          <p:cNvPicPr preferRelativeResize="0"/>
          <p:nvPr/>
        </p:nvPicPr>
        <p:blipFill>
          <a:blip r:embed="rId3">
            <a:alphaModFix/>
          </a:blip>
          <a:stretch>
            <a:fillRect/>
          </a:stretch>
        </p:blipFill>
        <p:spPr>
          <a:xfrm>
            <a:off x="1447800" y="1194174"/>
            <a:ext cx="6096000" cy="4572000"/>
          </a:xfrm>
          <a:prstGeom prst="rect">
            <a:avLst/>
          </a:prstGeom>
          <a:noFill/>
          <a:ln>
            <a:noFill/>
          </a:ln>
        </p:spPr>
      </p:pic>
      <p:sp>
        <p:nvSpPr>
          <p:cNvPr id="466" name="Google Shape;466;p4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67" name="Google Shape;467;p41"/>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Tipos de Entradas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68" name="Google Shape;468;p4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Introducción</a:t>
            </a:r>
            <a:endParaRPr/>
          </a:p>
        </p:txBody>
      </p:sp>
      <p:sp>
        <p:nvSpPr>
          <p:cNvPr id="68" name="Google Shape;68;p15"/>
          <p:cNvSpPr txBox="1"/>
          <p:nvPr/>
        </p:nvSpPr>
        <p:spPr>
          <a:xfrm>
            <a:off x="304800" y="1267408"/>
            <a:ext cx="7924800" cy="9848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Problemas asociados al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pic>
        <p:nvPicPr>
          <p:cNvPr id="69" name="Google Shape;69;p15"/>
          <p:cNvPicPr preferRelativeResize="0"/>
          <p:nvPr/>
        </p:nvPicPr>
        <p:blipFill rotWithShape="1">
          <a:blip r:embed="rId3">
            <a:alphaModFix/>
          </a:blip>
          <a:srcRect b="23333" l="0" r="0" t="21111"/>
          <a:stretch/>
        </p:blipFill>
        <p:spPr>
          <a:xfrm>
            <a:off x="2921519" y="1752599"/>
            <a:ext cx="2573866" cy="1906568"/>
          </a:xfrm>
          <a:prstGeom prst="rect">
            <a:avLst/>
          </a:prstGeom>
          <a:noFill/>
          <a:ln>
            <a:noFill/>
          </a:ln>
        </p:spPr>
      </p:pic>
      <p:sp>
        <p:nvSpPr>
          <p:cNvPr id="70" name="Google Shape;70;p15"/>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descr="Resultado de imagen para smoke" id="71" name="Google Shape;71;p15"/>
          <p:cNvPicPr preferRelativeResize="0"/>
          <p:nvPr/>
        </p:nvPicPr>
        <p:blipFill rotWithShape="1">
          <a:blip r:embed="rId4">
            <a:alphaModFix/>
          </a:blip>
          <a:srcRect b="0" l="0" r="0" t="0"/>
          <a:stretch/>
        </p:blipFill>
        <p:spPr>
          <a:xfrm>
            <a:off x="6858000" y="4249575"/>
            <a:ext cx="1234772" cy="1713165"/>
          </a:xfrm>
          <a:prstGeom prst="rect">
            <a:avLst/>
          </a:prstGeom>
          <a:noFill/>
          <a:ln>
            <a:noFill/>
          </a:ln>
        </p:spPr>
      </p:pic>
      <p:pic>
        <p:nvPicPr>
          <p:cNvPr descr="Resultado de imagen para money" id="72" name="Google Shape;72;p15"/>
          <p:cNvPicPr preferRelativeResize="0"/>
          <p:nvPr/>
        </p:nvPicPr>
        <p:blipFill rotWithShape="1">
          <a:blip r:embed="rId5">
            <a:alphaModFix/>
          </a:blip>
          <a:srcRect b="0" l="0" r="0" t="0"/>
          <a:stretch/>
        </p:blipFill>
        <p:spPr>
          <a:xfrm>
            <a:off x="3079740" y="3995397"/>
            <a:ext cx="2257425" cy="2019300"/>
          </a:xfrm>
          <a:prstGeom prst="rect">
            <a:avLst/>
          </a:prstGeom>
          <a:noFill/>
          <a:ln>
            <a:noFill/>
          </a:ln>
        </p:spPr>
      </p:pic>
      <p:sp>
        <p:nvSpPr>
          <p:cNvPr id="73" name="Google Shape;73;p15"/>
          <p:cNvSpPr/>
          <p:nvPr/>
        </p:nvSpPr>
        <p:spPr>
          <a:xfrm rot="5400000">
            <a:off x="4419202"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5"/>
          <p:cNvSpPr/>
          <p:nvPr/>
        </p:nvSpPr>
        <p:spPr>
          <a:xfrm rot="-5400000">
            <a:off x="7320264" y="5070309"/>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esultado de imagen para time" id="75" name="Google Shape;75;p15"/>
          <p:cNvPicPr preferRelativeResize="0"/>
          <p:nvPr/>
        </p:nvPicPr>
        <p:blipFill rotWithShape="1">
          <a:blip r:embed="rId6">
            <a:alphaModFix/>
          </a:blip>
          <a:srcRect b="0" l="0" r="0" t="0"/>
          <a:stretch/>
        </p:blipFill>
        <p:spPr>
          <a:xfrm>
            <a:off x="685800" y="4280699"/>
            <a:ext cx="1501770" cy="1501770"/>
          </a:xfrm>
          <a:prstGeom prst="rect">
            <a:avLst/>
          </a:prstGeom>
          <a:noFill/>
          <a:ln>
            <a:noFill/>
          </a:ln>
        </p:spPr>
      </p:pic>
      <p:sp>
        <p:nvSpPr>
          <p:cNvPr id="76" name="Google Shape;76;p15"/>
          <p:cNvSpPr/>
          <p:nvPr/>
        </p:nvSpPr>
        <p:spPr>
          <a:xfrm rot="-5400000">
            <a:off x="476241" y="5070308"/>
            <a:ext cx="982066" cy="685800"/>
          </a:xfrm>
          <a:prstGeom prst="stripedRightArrow">
            <a:avLst>
              <a:gd fmla="val 50000" name="adj1"/>
              <a:gd fmla="val 50000" name="adj2"/>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5"/>
          <p:cNvCxnSpPr>
            <a:stCxn id="69" idx="2"/>
            <a:endCxn id="72" idx="0"/>
          </p:cNvCxnSpPr>
          <p:nvPr/>
        </p:nvCxnSpPr>
        <p:spPr>
          <a:xfrm flipH="1" rot="-5400000">
            <a:off x="4040602" y="3827017"/>
            <a:ext cx="336300" cy="600"/>
          </a:xfrm>
          <a:prstGeom prst="curvedConnector3">
            <a:avLst>
              <a:gd fmla="val 49989"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8" name="Google Shape;78;p15"/>
          <p:cNvCxnSpPr>
            <a:stCxn id="69" idx="1"/>
            <a:endCxn id="75" idx="0"/>
          </p:cNvCxnSpPr>
          <p:nvPr/>
        </p:nvCxnSpPr>
        <p:spPr>
          <a:xfrm flipH="1">
            <a:off x="1436819" y="2705883"/>
            <a:ext cx="1484700" cy="15747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9" name="Google Shape;79;p15"/>
          <p:cNvCxnSpPr>
            <a:stCxn id="69" idx="3"/>
            <a:endCxn id="71" idx="0"/>
          </p:cNvCxnSpPr>
          <p:nvPr/>
        </p:nvCxnSpPr>
        <p:spPr>
          <a:xfrm>
            <a:off x="5495385" y="2705883"/>
            <a:ext cx="1980000" cy="1543800"/>
          </a:xfrm>
          <a:prstGeom prst="curvedConnector2">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pic>
        <p:nvPicPr>
          <p:cNvPr descr="Resultado de imagen para vehiculo icono" id="80" name="Google Shape;80;p15"/>
          <p:cNvPicPr preferRelativeResize="0"/>
          <p:nvPr/>
        </p:nvPicPr>
        <p:blipFill rotWithShape="1">
          <a:blip r:embed="rId7">
            <a:alphaModFix/>
          </a:blip>
          <a:srcRect b="0" l="0" r="0" t="0"/>
          <a:stretch/>
        </p:blipFill>
        <p:spPr>
          <a:xfrm>
            <a:off x="6717512" y="1293545"/>
            <a:ext cx="1501770" cy="1501770"/>
          </a:xfrm>
          <a:prstGeom prst="rect">
            <a:avLst/>
          </a:prstGeom>
          <a:noFill/>
          <a:ln>
            <a:noFill/>
          </a:ln>
        </p:spPr>
      </p:pic>
      <p:sp>
        <p:nvSpPr>
          <p:cNvPr id="81" name="Google Shape;81;p15"/>
          <p:cNvSpPr/>
          <p:nvPr/>
        </p:nvSpPr>
        <p:spPr>
          <a:xfrm rot="-5400000">
            <a:off x="7681325" y="1858186"/>
            <a:ext cx="982066" cy="685800"/>
          </a:xfrm>
          <a:prstGeom prst="stripedRightArrow">
            <a:avLst>
              <a:gd fmla="val 50000" name="adj1"/>
              <a:gd fmla="val 50000" name="adj2"/>
            </a:avLst>
          </a:prstGeom>
          <a:gradFill>
            <a:gsLst>
              <a:gs pos="0">
                <a:srgbClr val="A0C94A"/>
              </a:gs>
              <a:gs pos="100000">
                <a:srgbClr val="DBFF9C"/>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 name="Google Shape;82;p15"/>
          <p:cNvCxnSpPr>
            <a:stCxn id="69" idx="3"/>
            <a:endCxn id="80" idx="1"/>
          </p:cNvCxnSpPr>
          <p:nvPr/>
        </p:nvCxnSpPr>
        <p:spPr>
          <a:xfrm flipH="1" rot="10800000">
            <a:off x="5495385" y="2044383"/>
            <a:ext cx="1222200" cy="661500"/>
          </a:xfrm>
          <a:prstGeom prst="curvedConnector3">
            <a:avLst>
              <a:gd fmla="val 49997" name="adj1"/>
            </a:avLst>
          </a:prstGeom>
          <a:noFill/>
          <a:ln cap="flat" cmpd="sng" w="5715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3">
            <a:alphaModFix/>
          </a:blip>
          <a:stretch>
            <a:fillRect/>
          </a:stretch>
        </p:blipFill>
        <p:spPr>
          <a:xfrm>
            <a:off x="1524000" y="1246041"/>
            <a:ext cx="6096000" cy="4572000"/>
          </a:xfrm>
          <a:prstGeom prst="rect">
            <a:avLst/>
          </a:prstGeom>
          <a:noFill/>
          <a:ln>
            <a:noFill/>
          </a:ln>
        </p:spPr>
      </p:pic>
      <p:sp>
        <p:nvSpPr>
          <p:cNvPr id="474" name="Google Shape;474;p42"/>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75" name="Google Shape;475;p42"/>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Geometría</a:t>
            </a:r>
            <a:r>
              <a:rPr b="1" lang="es-MX" sz="2000">
                <a:solidFill>
                  <a:srgbClr val="953734"/>
                </a:solidFill>
              </a:rPr>
              <a:t> en </a:t>
            </a:r>
            <a:r>
              <a:rPr b="1" lang="es-MX" sz="2000">
                <a:solidFill>
                  <a:srgbClr val="953734"/>
                </a:solidFill>
              </a:rPr>
              <a:t>topología</a:t>
            </a:r>
            <a:r>
              <a:rPr b="1" lang="es-MX" sz="2000">
                <a:solidFill>
                  <a:srgbClr val="953734"/>
                </a:solidFill>
              </a:rPr>
              <a:t> de las redes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76" name="Google Shape;476;p42"/>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3"/>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82" name="Google Shape;482;p43"/>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Tamaño de la Experiencia</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83" name="Google Shape;483;p43"/>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84" name="Google Shape;484;p43"/>
          <p:cNvPicPr preferRelativeResize="0"/>
          <p:nvPr/>
        </p:nvPicPr>
        <p:blipFill>
          <a:blip r:embed="rId3">
            <a:alphaModFix/>
          </a:blip>
          <a:stretch>
            <a:fillRect/>
          </a:stretch>
        </p:blipFill>
        <p:spPr>
          <a:xfrm>
            <a:off x="516925" y="1294925"/>
            <a:ext cx="8110140" cy="4561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4"/>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90" name="Google Shape;490;p44"/>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Gama - Descuento del refuerzo futuro</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91" name="Google Shape;491;p44"/>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492" name="Google Shape;492;p44"/>
          <p:cNvPicPr preferRelativeResize="0"/>
          <p:nvPr/>
        </p:nvPicPr>
        <p:blipFill>
          <a:blip r:embed="rId3">
            <a:alphaModFix/>
          </a:blip>
          <a:stretch>
            <a:fillRect/>
          </a:stretch>
        </p:blipFill>
        <p:spPr>
          <a:xfrm>
            <a:off x="437425" y="1393675"/>
            <a:ext cx="8269150" cy="4651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Resultados</a:t>
            </a:r>
            <a:endParaRPr/>
          </a:p>
        </p:txBody>
      </p:sp>
      <p:sp>
        <p:nvSpPr>
          <p:cNvPr id="498" name="Google Shape;498;p45"/>
          <p:cNvSpPr txBox="1"/>
          <p:nvPr/>
        </p:nvSpPr>
        <p:spPr>
          <a:xfrm>
            <a:off x="328002" y="971166"/>
            <a:ext cx="77724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MultiAgentes</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499" name="Google Shape;499;p4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00" name="Google Shape;500;p45"/>
          <p:cNvPicPr preferRelativeResize="0"/>
          <p:nvPr/>
        </p:nvPicPr>
        <p:blipFill>
          <a:blip r:embed="rId3">
            <a:alphaModFix/>
          </a:blip>
          <a:stretch>
            <a:fillRect/>
          </a:stretch>
        </p:blipFill>
        <p:spPr>
          <a:xfrm>
            <a:off x="461875" y="1385412"/>
            <a:ext cx="8220230" cy="4623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Conclusiones</a:t>
            </a:r>
            <a:r>
              <a:rPr b="1" lang="es-MX" sz="3000">
                <a:solidFill>
                  <a:srgbClr val="E36C09"/>
                </a:solidFill>
                <a:latin typeface="Arial"/>
                <a:ea typeface="Arial"/>
                <a:cs typeface="Arial"/>
                <a:sym typeface="Arial"/>
              </a:rPr>
              <a:t> </a:t>
            </a:r>
            <a:r>
              <a:rPr b="1" lang="es-MX" sz="3000">
                <a:solidFill>
                  <a:srgbClr val="E36C09"/>
                </a:solidFill>
              </a:rPr>
              <a:t>Generales</a:t>
            </a:r>
            <a:endParaRPr/>
          </a:p>
        </p:txBody>
      </p:sp>
      <p:sp>
        <p:nvSpPr>
          <p:cNvPr id="506" name="Google Shape;506;p46"/>
          <p:cNvSpPr txBox="1"/>
          <p:nvPr/>
        </p:nvSpPr>
        <p:spPr>
          <a:xfrm>
            <a:off x="464950" y="1143000"/>
            <a:ext cx="7764600" cy="444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Conclusiones</a:t>
            </a:r>
            <a:endParaRPr b="1" sz="2000">
              <a:solidFill>
                <a:srgbClr val="953734"/>
              </a:solidFill>
            </a:endParaRPr>
          </a:p>
          <a:p>
            <a:pPr indent="0" lvl="0" marL="0" marR="0" rtl="0" algn="l">
              <a:spcBef>
                <a:spcPts val="0"/>
              </a:spcBef>
              <a:spcAft>
                <a:spcPts val="0"/>
              </a:spcAft>
              <a:buNone/>
            </a:pPr>
            <a:r>
              <a:t/>
            </a:r>
            <a:endParaRPr b="1" sz="2000">
              <a:solidFill>
                <a:srgbClr val="953734"/>
              </a:solidFill>
            </a:endParaRPr>
          </a:p>
          <a:p>
            <a:pPr indent="-355600" lvl="0" marL="457200" marR="0" rtl="0" algn="l">
              <a:spcBef>
                <a:spcPts val="0"/>
              </a:spcBef>
              <a:spcAft>
                <a:spcPts val="0"/>
              </a:spcAft>
              <a:buClr>
                <a:srgbClr val="953734"/>
              </a:buClr>
              <a:buSzPts val="2000"/>
              <a:buFont typeface="Arial"/>
              <a:buChar char="●"/>
            </a:pPr>
            <a:r>
              <a:rPr b="1" lang="es-MX" sz="2000"/>
              <a:t>Se puede observar como cada uno de los </a:t>
            </a:r>
            <a:r>
              <a:rPr b="1" lang="es-MX" sz="2000"/>
              <a:t>parámetros</a:t>
            </a:r>
            <a:r>
              <a:rPr b="1" lang="es-MX" sz="2000"/>
              <a:t> de </a:t>
            </a:r>
            <a:r>
              <a:rPr b="1" lang="es-MX" sz="2000"/>
              <a:t>descripción</a:t>
            </a:r>
            <a:r>
              <a:rPr b="1" lang="es-MX" sz="2000"/>
              <a:t> de la red contribuyen y afectan el desempeño de la red neural, </a:t>
            </a:r>
            <a:r>
              <a:rPr b="1" lang="es-MX" sz="2000"/>
              <a:t>así</a:t>
            </a:r>
            <a:r>
              <a:rPr b="1" lang="es-MX" sz="2000"/>
              <a:t> como complican o facilitan el aprendizaje.</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El valor de un </a:t>
            </a:r>
            <a:r>
              <a:rPr b="1" lang="es-MX" sz="2000"/>
              <a:t>parámetro</a:t>
            </a:r>
            <a:r>
              <a:rPr b="1" lang="es-MX" sz="2000"/>
              <a:t> puede </a:t>
            </a:r>
            <a:r>
              <a:rPr b="1" lang="es-MX" sz="2000"/>
              <a:t>minimizar</a:t>
            </a:r>
            <a:r>
              <a:rPr b="1" lang="es-MX" sz="2000"/>
              <a:t> de manera significativa la probabilidad de encontrar la </a:t>
            </a:r>
            <a:r>
              <a:rPr b="1" lang="es-MX" sz="2000"/>
              <a:t>solución</a:t>
            </a:r>
            <a:r>
              <a:rPr b="1" lang="es-MX" sz="2000"/>
              <a:t> en el espacio problema, es por ello que el uso de </a:t>
            </a:r>
            <a:r>
              <a:rPr b="1" lang="es-MX" sz="2000"/>
              <a:t>heurísticas</a:t>
            </a:r>
            <a:r>
              <a:rPr b="1" lang="es-MX" sz="2000"/>
              <a:t> e </a:t>
            </a:r>
            <a:r>
              <a:rPr b="1" lang="es-MX" sz="2000"/>
              <a:t>información</a:t>
            </a:r>
            <a:r>
              <a:rPr b="1" lang="es-MX" sz="2000"/>
              <a:t> sobre previas investigaciones es crucial para el </a:t>
            </a:r>
            <a:r>
              <a:rPr b="1" lang="es-MX" sz="2000"/>
              <a:t>éxito</a:t>
            </a:r>
            <a:r>
              <a:rPr b="1" lang="es-MX" sz="2000"/>
              <a:t> de implementaciones que </a:t>
            </a:r>
            <a:r>
              <a:rPr b="1" lang="es-MX" sz="2000"/>
              <a:t>usan</a:t>
            </a:r>
            <a:r>
              <a:rPr b="1" lang="es-MX" sz="2000"/>
              <a:t> Deep Q learning.</a:t>
            </a:r>
            <a:endParaRPr b="1" sz="2000"/>
          </a:p>
        </p:txBody>
      </p:sp>
      <p:sp>
        <p:nvSpPr>
          <p:cNvPr id="507" name="Google Shape;507;p46"/>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Conclusiones Específicas</a:t>
            </a:r>
            <a:endParaRPr/>
          </a:p>
        </p:txBody>
      </p:sp>
      <p:sp>
        <p:nvSpPr>
          <p:cNvPr id="513" name="Google Shape;513;p47"/>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Se </a:t>
            </a:r>
            <a:r>
              <a:rPr lang="es-MX" sz="2200">
                <a:solidFill>
                  <a:srgbClr val="595959"/>
                </a:solidFill>
              </a:rPr>
              <a:t>comprobó</a:t>
            </a:r>
            <a:r>
              <a:rPr lang="es-MX" sz="2200">
                <a:solidFill>
                  <a:srgbClr val="595959"/>
                </a:solidFill>
              </a:rPr>
              <a:t> que las </a:t>
            </a:r>
            <a:r>
              <a:rPr lang="es-MX" sz="2200">
                <a:solidFill>
                  <a:srgbClr val="595959"/>
                </a:solidFill>
              </a:rPr>
              <a:t>topologías</a:t>
            </a:r>
            <a:r>
              <a:rPr lang="es-MX" sz="2200">
                <a:solidFill>
                  <a:srgbClr val="595959"/>
                </a:solidFill>
              </a:rPr>
              <a:t> con mayor conocimiento frontal del entorno tienen un desempeño </a:t>
            </a:r>
            <a:r>
              <a:rPr lang="es-MX" sz="2200">
                <a:solidFill>
                  <a:srgbClr val="595959"/>
                </a:solidFill>
              </a:rPr>
              <a:t>máximo</a:t>
            </a:r>
            <a:r>
              <a:rPr lang="es-MX" sz="2200">
                <a:solidFill>
                  <a:srgbClr val="595959"/>
                </a:solidFill>
              </a:rPr>
              <a:t> superior(+5%), que las estructuras de entrada trasera.</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Se </a:t>
            </a:r>
            <a:r>
              <a:rPr lang="es-MX" sz="2200">
                <a:solidFill>
                  <a:srgbClr val="595959"/>
                </a:solidFill>
              </a:rPr>
              <a:t>observó</a:t>
            </a:r>
            <a:r>
              <a:rPr lang="es-MX" sz="2200">
                <a:solidFill>
                  <a:srgbClr val="595959"/>
                </a:solidFill>
              </a:rPr>
              <a:t> que existe una mayor probabilidad de que el agente no logre sintetizar el problema y quede “estancado” con entradas frontales y sobre todo con la entrada de control que tiene un conocimiento global del entorno.</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14" name="Google Shape;514;p47"/>
          <p:cNvSpPr txBox="1"/>
          <p:nvPr/>
        </p:nvSpPr>
        <p:spPr>
          <a:xfrm>
            <a:off x="8561403" y="152400"/>
            <a:ext cx="43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15" name="Google Shape;515;p47"/>
          <p:cNvPicPr preferRelativeResize="0"/>
          <p:nvPr/>
        </p:nvPicPr>
        <p:blipFill>
          <a:blip r:embed="rId3">
            <a:alphaModFix/>
          </a:blip>
          <a:stretch>
            <a:fillRect/>
          </a:stretch>
        </p:blipFill>
        <p:spPr>
          <a:xfrm>
            <a:off x="7978826" y="1177153"/>
            <a:ext cx="992775" cy="992798"/>
          </a:xfrm>
          <a:prstGeom prst="rect">
            <a:avLst/>
          </a:prstGeom>
          <a:noFill/>
          <a:ln>
            <a:noFill/>
          </a:ln>
        </p:spPr>
      </p:pic>
      <p:pic>
        <p:nvPicPr>
          <p:cNvPr id="516" name="Google Shape;516;p47"/>
          <p:cNvPicPr preferRelativeResize="0"/>
          <p:nvPr/>
        </p:nvPicPr>
        <p:blipFill rotWithShape="1">
          <a:blip r:embed="rId4">
            <a:alphaModFix/>
          </a:blip>
          <a:srcRect b="3442" l="7754" r="8682" t="10059"/>
          <a:stretch/>
        </p:blipFill>
        <p:spPr>
          <a:xfrm>
            <a:off x="2084412" y="3626825"/>
            <a:ext cx="4752426" cy="2766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4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MX" sz="3000">
                <a:solidFill>
                  <a:srgbClr val="E36C09"/>
                </a:solidFill>
              </a:rPr>
              <a:t>Conclusiones Específicas</a:t>
            </a:r>
            <a:endParaRPr/>
          </a:p>
        </p:txBody>
      </p:sp>
      <p:sp>
        <p:nvSpPr>
          <p:cNvPr id="522" name="Google Shape;522;p48"/>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595959"/>
              </a:buClr>
              <a:buSzPts val="2200"/>
              <a:buChar char="●"/>
            </a:pPr>
            <a:r>
              <a:rPr lang="es-MX" sz="2200">
                <a:solidFill>
                  <a:srgbClr val="595959"/>
                </a:solidFill>
              </a:rPr>
              <a:t>Se comprobó que la geometría en la red no tiene un efecto en el desempeño máximo, dado que los máximos de todas las redes muestran resultados similares.</a:t>
            </a:r>
            <a:endParaRPr sz="2200">
              <a:solidFill>
                <a:srgbClr val="595959"/>
              </a:solidFill>
            </a:endParaRPr>
          </a:p>
          <a:p>
            <a:pPr indent="-368300" lvl="0" marL="457200" rtl="0" algn="l">
              <a:spcBef>
                <a:spcPts val="0"/>
              </a:spcBef>
              <a:spcAft>
                <a:spcPts val="0"/>
              </a:spcAft>
              <a:buClr>
                <a:srgbClr val="595959"/>
              </a:buClr>
              <a:buSzPts val="2200"/>
              <a:buChar char="●"/>
            </a:pPr>
            <a:r>
              <a:rPr lang="es-MX" sz="2200">
                <a:solidFill>
                  <a:srgbClr val="595959"/>
                </a:solidFill>
              </a:rPr>
              <a:t>Se observó que existe una mayor probabilidad de que el agente no logre sintetizar el problema y quede “estancado” en óptimos locales con las topologías triangulares.</a:t>
            </a:r>
            <a:endParaRPr sz="2200">
              <a:solidFill>
                <a:srgbClr val="595959"/>
              </a:solidFill>
            </a:endParaRPr>
          </a:p>
        </p:txBody>
      </p:sp>
      <p:sp>
        <p:nvSpPr>
          <p:cNvPr id="523" name="Google Shape;523;p48"/>
          <p:cNvSpPr txBox="1"/>
          <p:nvPr/>
        </p:nvSpPr>
        <p:spPr>
          <a:xfrm>
            <a:off x="8576202" y="152400"/>
            <a:ext cx="415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24" name="Google Shape;524;p48"/>
          <p:cNvGrpSpPr/>
          <p:nvPr/>
        </p:nvGrpSpPr>
        <p:grpSpPr>
          <a:xfrm>
            <a:off x="8010590" y="1209782"/>
            <a:ext cx="877867" cy="734875"/>
            <a:chOff x="7979425" y="2436400"/>
            <a:chExt cx="954100" cy="734875"/>
          </a:xfrm>
        </p:grpSpPr>
        <p:sp>
          <p:nvSpPr>
            <p:cNvPr id="525" name="Google Shape;525;p48"/>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7" name="Google Shape;527;p48"/>
          <p:cNvPicPr preferRelativeResize="0"/>
          <p:nvPr/>
        </p:nvPicPr>
        <p:blipFill rotWithShape="1">
          <a:blip r:embed="rId3">
            <a:alphaModFix/>
          </a:blip>
          <a:srcRect b="4312" l="8077" r="9325" t="10631"/>
          <a:stretch/>
        </p:blipFill>
        <p:spPr>
          <a:xfrm>
            <a:off x="2482463" y="3571650"/>
            <a:ext cx="4179063" cy="2420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9"/>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3000">
                <a:solidFill>
                  <a:srgbClr val="E36C09"/>
                </a:solidFill>
              </a:rPr>
              <a:t>Conclusiones Específicas</a:t>
            </a:r>
            <a:endParaRPr/>
          </a:p>
        </p:txBody>
      </p:sp>
      <p:sp>
        <p:nvSpPr>
          <p:cNvPr id="533" name="Google Shape;533;p49"/>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Se </a:t>
            </a:r>
            <a:r>
              <a:rPr lang="es-MX" sz="2200">
                <a:solidFill>
                  <a:srgbClr val="595959"/>
                </a:solidFill>
              </a:rPr>
              <a:t>observó</a:t>
            </a:r>
            <a:r>
              <a:rPr lang="es-MX" sz="2200">
                <a:solidFill>
                  <a:srgbClr val="595959"/>
                </a:solidFill>
              </a:rPr>
              <a:t> que la </a:t>
            </a:r>
            <a:r>
              <a:rPr lang="es-MX" sz="2200">
                <a:solidFill>
                  <a:srgbClr val="595959"/>
                </a:solidFill>
              </a:rPr>
              <a:t>dimensión</a:t>
            </a:r>
            <a:r>
              <a:rPr lang="es-MX" sz="2200">
                <a:solidFill>
                  <a:srgbClr val="595959"/>
                </a:solidFill>
              </a:rPr>
              <a:t> de la memoria afecta significativamente en el </a:t>
            </a:r>
            <a:r>
              <a:rPr lang="es-MX" sz="2200">
                <a:solidFill>
                  <a:srgbClr val="595959"/>
                </a:solidFill>
              </a:rPr>
              <a:t>índice</a:t>
            </a:r>
            <a:r>
              <a:rPr lang="es-MX" sz="2200">
                <a:solidFill>
                  <a:srgbClr val="595959"/>
                </a:solidFill>
              </a:rPr>
              <a:t> de entrenamientos exitosos, y en el rendimiento de la red hasta una dimension de 1500 experiencias, dimensiones mayores a 1500 experiencias no tienen un impacto significativo en el desempeño o en el entrenamiento de los agentes.</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534" name="Google Shape;534;p49"/>
          <p:cNvSpPr txBox="1"/>
          <p:nvPr/>
        </p:nvSpPr>
        <p:spPr>
          <a:xfrm>
            <a:off x="8557725" y="152400"/>
            <a:ext cx="4341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535" name="Google Shape;535;p49"/>
          <p:cNvPicPr preferRelativeResize="0"/>
          <p:nvPr/>
        </p:nvPicPr>
        <p:blipFill rotWithShape="1">
          <a:blip r:embed="rId3">
            <a:alphaModFix/>
          </a:blip>
          <a:srcRect b="20653" l="21113" r="21309" t="13694"/>
          <a:stretch/>
        </p:blipFill>
        <p:spPr>
          <a:xfrm>
            <a:off x="8093724" y="1422034"/>
            <a:ext cx="877900" cy="872104"/>
          </a:xfrm>
          <a:prstGeom prst="rect">
            <a:avLst/>
          </a:prstGeom>
          <a:noFill/>
          <a:ln>
            <a:noFill/>
          </a:ln>
        </p:spPr>
      </p:pic>
      <p:pic>
        <p:nvPicPr>
          <p:cNvPr id="536" name="Google Shape;536;p49"/>
          <p:cNvPicPr preferRelativeResize="0"/>
          <p:nvPr/>
        </p:nvPicPr>
        <p:blipFill rotWithShape="1">
          <a:blip r:embed="rId4">
            <a:alphaModFix/>
          </a:blip>
          <a:srcRect b="3735" l="7919" r="9154" t="10976"/>
          <a:stretch/>
        </p:blipFill>
        <p:spPr>
          <a:xfrm>
            <a:off x="2288475" y="3350200"/>
            <a:ext cx="4567026" cy="2642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5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3000">
                <a:solidFill>
                  <a:srgbClr val="E36C09"/>
                </a:solidFill>
              </a:rPr>
              <a:t>Conclusiones Específicas</a:t>
            </a:r>
            <a:endParaRPr/>
          </a:p>
        </p:txBody>
      </p:sp>
      <p:sp>
        <p:nvSpPr>
          <p:cNvPr id="542" name="Google Shape;542;p50"/>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Font typeface="Arial"/>
              <a:buChar char="●"/>
            </a:pPr>
            <a:r>
              <a:rPr lang="es-MX" sz="2200">
                <a:solidFill>
                  <a:srgbClr val="595959"/>
                </a:solidFill>
              </a:rPr>
              <a:t>El uso de agentes </a:t>
            </a:r>
            <a:r>
              <a:rPr lang="es-MX" sz="2200">
                <a:solidFill>
                  <a:srgbClr val="595959"/>
                </a:solidFill>
              </a:rPr>
              <a:t>simultáneos</a:t>
            </a:r>
            <a:r>
              <a:rPr lang="es-MX" sz="2200">
                <a:solidFill>
                  <a:srgbClr val="595959"/>
                </a:solidFill>
              </a:rPr>
              <a:t> aumenta el desempeño de cada agente de manera independiente.</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De igual manera ayuda a evitar que los agentes que estancados en </a:t>
            </a:r>
            <a:r>
              <a:rPr lang="es-MX" sz="2200">
                <a:solidFill>
                  <a:srgbClr val="595959"/>
                </a:solidFill>
              </a:rPr>
              <a:t>óptimos</a:t>
            </a:r>
            <a:r>
              <a:rPr lang="es-MX" sz="2200">
                <a:solidFill>
                  <a:srgbClr val="595959"/>
                </a:solidFill>
              </a:rPr>
              <a:t> locales, el </a:t>
            </a:r>
            <a:r>
              <a:rPr lang="es-MX" sz="2200">
                <a:solidFill>
                  <a:srgbClr val="595959"/>
                </a:solidFill>
              </a:rPr>
              <a:t>índice</a:t>
            </a:r>
            <a:r>
              <a:rPr lang="es-MX" sz="2200">
                <a:solidFill>
                  <a:srgbClr val="595959"/>
                </a:solidFill>
              </a:rPr>
              <a:t> de agentes “ estancados” baja </a:t>
            </a:r>
            <a:r>
              <a:rPr lang="es-MX" sz="2200">
                <a:solidFill>
                  <a:srgbClr val="595959"/>
                </a:solidFill>
              </a:rPr>
              <a:t>más</a:t>
            </a:r>
            <a:r>
              <a:rPr lang="es-MX" sz="2200">
                <a:solidFill>
                  <a:srgbClr val="595959"/>
                </a:solidFill>
              </a:rPr>
              <a:t> de un 15% al incrementar el </a:t>
            </a:r>
            <a:r>
              <a:rPr lang="es-MX" sz="2200">
                <a:solidFill>
                  <a:srgbClr val="595959"/>
                </a:solidFill>
              </a:rPr>
              <a:t>número</a:t>
            </a:r>
            <a:r>
              <a:rPr lang="es-MX" sz="2200">
                <a:solidFill>
                  <a:srgbClr val="595959"/>
                </a:solidFill>
              </a:rPr>
              <a:t> de agentes.</a:t>
            </a:r>
            <a:endParaRPr sz="2200">
              <a:solidFill>
                <a:srgbClr val="595959"/>
              </a:solidFill>
            </a:endParaRPr>
          </a:p>
        </p:txBody>
      </p:sp>
      <p:sp>
        <p:nvSpPr>
          <p:cNvPr id="543" name="Google Shape;543;p50"/>
          <p:cNvSpPr txBox="1"/>
          <p:nvPr/>
        </p:nvSpPr>
        <p:spPr>
          <a:xfrm>
            <a:off x="8602050" y="152400"/>
            <a:ext cx="389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544" name="Google Shape;544;p50"/>
          <p:cNvGrpSpPr/>
          <p:nvPr/>
        </p:nvGrpSpPr>
        <p:grpSpPr>
          <a:xfrm>
            <a:off x="7883774" y="1209776"/>
            <a:ext cx="1107676" cy="1181564"/>
            <a:chOff x="7899575" y="4611225"/>
            <a:chExt cx="1244300" cy="1299850"/>
          </a:xfrm>
        </p:grpSpPr>
        <p:pic>
          <p:nvPicPr>
            <p:cNvPr id="545" name="Google Shape;545;p50"/>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546" name="Google Shape;546;p50"/>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547" name="Google Shape;547;p50"/>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548" name="Google Shape;548;p50"/>
            <p:cNvPicPr preferRelativeResize="0"/>
            <p:nvPr/>
          </p:nvPicPr>
          <p:blipFill>
            <a:blip r:embed="rId3">
              <a:alphaModFix/>
            </a:blip>
            <a:stretch>
              <a:fillRect/>
            </a:stretch>
          </p:blipFill>
          <p:spPr>
            <a:xfrm>
              <a:off x="8651425" y="4774250"/>
              <a:ext cx="492450" cy="683350"/>
            </a:xfrm>
            <a:prstGeom prst="rect">
              <a:avLst/>
            </a:prstGeom>
            <a:noFill/>
            <a:ln>
              <a:noFill/>
            </a:ln>
          </p:spPr>
        </p:pic>
      </p:grpSp>
      <p:pic>
        <p:nvPicPr>
          <p:cNvPr id="549" name="Google Shape;549;p50"/>
          <p:cNvPicPr preferRelativeResize="0"/>
          <p:nvPr/>
        </p:nvPicPr>
        <p:blipFill rotWithShape="1">
          <a:blip r:embed="rId4">
            <a:alphaModFix/>
          </a:blip>
          <a:srcRect b="6615" l="7596" r="8833" t="11201"/>
          <a:stretch/>
        </p:blipFill>
        <p:spPr>
          <a:xfrm>
            <a:off x="2113963" y="3272850"/>
            <a:ext cx="4916076" cy="27195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Trabajo a futuro</a:t>
            </a:r>
            <a:endParaRPr/>
          </a:p>
        </p:txBody>
      </p:sp>
      <p:sp>
        <p:nvSpPr>
          <p:cNvPr id="555" name="Google Shape;555;p51"/>
          <p:cNvSpPr txBox="1"/>
          <p:nvPr/>
        </p:nvSpPr>
        <p:spPr>
          <a:xfrm>
            <a:off x="464950" y="1066800"/>
            <a:ext cx="7764600" cy="4446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SzPts val="2000"/>
              <a:buChar char="●"/>
            </a:pPr>
            <a:r>
              <a:rPr b="1" lang="es-MX" sz="2000"/>
              <a:t>Probar el efecto de </a:t>
            </a:r>
            <a:r>
              <a:rPr b="1" lang="es-MX" sz="2000"/>
              <a:t>parámetros</a:t>
            </a:r>
            <a:r>
              <a:rPr b="1" lang="es-MX" sz="2000"/>
              <a:t> adicionales como learning rate, optimizadores, etc.</a:t>
            </a:r>
            <a:endParaRPr b="1" sz="2000"/>
          </a:p>
          <a:p>
            <a:pPr indent="0" lvl="0" marL="457200" marR="0" rtl="0" algn="l">
              <a:spcBef>
                <a:spcPts val="0"/>
              </a:spcBef>
              <a:spcAft>
                <a:spcPts val="0"/>
              </a:spcAft>
              <a:buNone/>
            </a:pPr>
            <a:r>
              <a:t/>
            </a:r>
            <a:endParaRPr b="1" sz="2000"/>
          </a:p>
          <a:p>
            <a:pPr indent="-355600" lvl="0" marL="457200" marR="0" rtl="0" algn="l">
              <a:spcBef>
                <a:spcPts val="0"/>
              </a:spcBef>
              <a:spcAft>
                <a:spcPts val="0"/>
              </a:spcAft>
              <a:buSzPts val="2000"/>
              <a:buChar char="●"/>
            </a:pPr>
            <a:r>
              <a:rPr b="1" lang="es-MX" sz="2000"/>
              <a:t>Probar el efecto de diferentes funciones de recompensa con el fin de conocer, cuales son las </a:t>
            </a:r>
            <a:r>
              <a:rPr b="1" lang="es-MX" sz="2000"/>
              <a:t>características</a:t>
            </a:r>
            <a:r>
              <a:rPr b="1" lang="es-MX" sz="2000"/>
              <a:t> con mayor relevancia en las que se debe concentrar un agente para conducir en el </a:t>
            </a:r>
            <a:r>
              <a:rPr b="1" lang="es-MX" sz="2000"/>
              <a:t>tráfico</a:t>
            </a:r>
            <a:r>
              <a:rPr b="1" lang="es-MX" sz="2000"/>
              <a:t>.</a:t>
            </a:r>
            <a:endParaRPr b="1" sz="2000"/>
          </a:p>
        </p:txBody>
      </p:sp>
      <p:sp>
        <p:nvSpPr>
          <p:cNvPr id="556" name="Google Shape;556;p51"/>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88" name="Google Shape;88;p16"/>
          <p:cNvSpPr txBox="1"/>
          <p:nvPr/>
        </p:nvSpPr>
        <p:spPr>
          <a:xfrm>
            <a:off x="304800" y="1267408"/>
            <a:ext cx="7924800" cy="37548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Optimizando la tarea del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89" name="Google Shape;89;p16"/>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1125413" y="2509838"/>
            <a:ext cx="2143125" cy="2143125"/>
          </a:xfrm>
          <a:prstGeom prst="rect">
            <a:avLst/>
          </a:prstGeom>
          <a:noFill/>
          <a:ln>
            <a:noFill/>
          </a:ln>
        </p:spPr>
      </p:pic>
      <p:sp>
        <p:nvSpPr>
          <p:cNvPr id="91" name="Google Shape;91;p16"/>
          <p:cNvSpPr/>
          <p:nvPr/>
        </p:nvSpPr>
        <p:spPr>
          <a:xfrm>
            <a:off x="3251650" y="2985600"/>
            <a:ext cx="2231700" cy="11529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6"/>
          <p:cNvPicPr preferRelativeResize="0"/>
          <p:nvPr/>
        </p:nvPicPr>
        <p:blipFill>
          <a:blip r:embed="rId4">
            <a:alphaModFix/>
          </a:blip>
          <a:stretch>
            <a:fillRect/>
          </a:stretch>
        </p:blipFill>
        <p:spPr>
          <a:xfrm>
            <a:off x="5542475" y="2366938"/>
            <a:ext cx="1785668" cy="2390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2"/>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62" name="Google Shape;562;p52"/>
          <p:cNvSpPr txBox="1"/>
          <p:nvPr/>
        </p:nvSpPr>
        <p:spPr>
          <a:xfrm>
            <a:off x="289248" y="1143000"/>
            <a:ext cx="8626151" cy="45858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latin typeface="Arial"/>
                <a:ea typeface="Arial"/>
                <a:cs typeface="Arial"/>
                <a:sym typeface="Arial"/>
              </a:rPr>
              <a:t>[1] 	“Inrix global traffic scorecard,” http://inrix.com/scorecard/, (Accessed on 07/23/2018).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[2]	Full ranking — tomtom traffic index. (Accessed on 07/23/2018). [Online]. Available: https://www.tomtom.com/engb/trafficindex/list?citySize = LARGEcontinent = ALLcountry = ALL</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[3]	M. ctsEMBARDQ. How is mexico reacting to environment changes? — cts mexico. [Online]. Available: </a:t>
            </a:r>
            <a:r>
              <a:rPr lang="es-MX" sz="1800" u="sng">
                <a:solidFill>
                  <a:schemeClr val="hlink"/>
                </a:solidFill>
                <a:latin typeface="Arial"/>
                <a:ea typeface="Arial"/>
                <a:cs typeface="Arial"/>
                <a:sym typeface="Arial"/>
                <a:hlinkClick r:id="rId3"/>
              </a:rPr>
              <a:t>http://www.ctsmexico.org/why-sustainable-transport/</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rgbClr val="595959"/>
                </a:solidFill>
                <a:latin typeface="Arial"/>
                <a:ea typeface="Arial"/>
                <a:cs typeface="Arial"/>
                <a:sym typeface="Arial"/>
              </a:rPr>
              <a:t>[4] 	</a:t>
            </a:r>
            <a:r>
              <a:rPr lang="es-MX" sz="1800">
                <a:solidFill>
                  <a:schemeClr val="dk1"/>
                </a:solidFill>
                <a:latin typeface="Calibri"/>
                <a:ea typeface="Calibri"/>
                <a:cs typeface="Calibri"/>
                <a:sym typeface="Calibri"/>
              </a:rPr>
              <a:t>C. Ress, “On the way to automated driving - an oem perspective,” pp. 1–4, March</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2018</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63" name="Google Shape;563;p52"/>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3"/>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69" name="Google Shape;569;p53"/>
          <p:cNvSpPr txBox="1"/>
          <p:nvPr/>
        </p:nvSpPr>
        <p:spPr>
          <a:xfrm>
            <a:off x="289248" y="1143000"/>
            <a:ext cx="8626151" cy="4308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[5]	L. Fridman, B. Jenik, and J. Terwilliger, “Deeptraffic: Driving fast through dense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traffic with deep reinforcement learning,”CoRR, vol. abs/1801.02805, 2018. [Online].</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Available: http://arxiv.org/abs/1801.02805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[6] B. Kim, C. M. Kang, S. Lee, H. Chae, J. Kim, C. C. Chung, and J. W.</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Choi, “Probabilistic vehicle trajectory prediction over occupancy grid map via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recurrent neural network,”CoRR, vol. abs/1704.07049, 2017. [Online]. Available:</a:t>
            </a:r>
            <a:endParaRPr/>
          </a:p>
          <a:p>
            <a:pPr indent="0" lvl="0" marL="0" marR="0" rtl="0" algn="l">
              <a:spcBef>
                <a:spcPts val="0"/>
              </a:spcBef>
              <a:spcAft>
                <a:spcPts val="0"/>
              </a:spcAft>
              <a:buNone/>
            </a:pPr>
            <a:r>
              <a:rPr lang="es-MX" sz="1800" u="sng">
                <a:solidFill>
                  <a:schemeClr val="hlink"/>
                </a:solidFill>
                <a:latin typeface="Calibri"/>
                <a:ea typeface="Calibri"/>
                <a:cs typeface="Calibri"/>
                <a:sym typeface="Calibri"/>
                <a:hlinkClick r:id="rId3"/>
              </a:rPr>
              <a:t>http://arxiv.org/abs/1704.07049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[7]	W. S. McCulloch and W. Pitts, “A logical calculus of the ideas immanent in nervous activity,” </a:t>
            </a:r>
            <a:r>
              <a:rPr i="1" lang="es-MX" sz="1800">
                <a:solidFill>
                  <a:schemeClr val="dk1"/>
                </a:solidFill>
                <a:latin typeface="Calibri"/>
                <a:ea typeface="Calibri"/>
                <a:cs typeface="Calibri"/>
                <a:sym typeface="Calibri"/>
              </a:rPr>
              <a:t>The bulletin of mathematical biophysics</a:t>
            </a:r>
            <a:r>
              <a:rPr lang="es-MX" sz="1800">
                <a:solidFill>
                  <a:schemeClr val="dk1"/>
                </a:solidFill>
                <a:latin typeface="Calibri"/>
                <a:ea typeface="Calibri"/>
                <a:cs typeface="Calibri"/>
                <a:sym typeface="Calibri"/>
              </a:rPr>
              <a:t>, vol. 5, no. 4, pp. 115–133, Dec 1943. [Online]. Available: https://doi.org/10.1007/BF02478259</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70" name="Google Shape;570;p53"/>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54"/>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76" name="Google Shape;576;p54"/>
          <p:cNvSpPr txBox="1"/>
          <p:nvPr/>
        </p:nvSpPr>
        <p:spPr>
          <a:xfrm>
            <a:off x="289248" y="1143000"/>
            <a:ext cx="8626151"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[8]	R. S. Sutton and A. G. Barto, Reinforcement learning: an introduction. MIT Press,1998</a:t>
            </a:r>
            <a:endParaRPr/>
          </a:p>
          <a:p>
            <a:pPr indent="0" lvl="0" marL="0" marR="0" rtl="0" algn="l">
              <a:spcBef>
                <a:spcPts val="0"/>
              </a:spcBef>
              <a:spcAft>
                <a:spcPts val="0"/>
              </a:spcAft>
              <a:buNone/>
            </a:pPr>
            <a:r>
              <a:t/>
            </a:r>
            <a:endParaRPr b="1" sz="2000">
              <a:solidFill>
                <a:srgbClr val="953734"/>
              </a:solidFill>
              <a:latin typeface="Arial"/>
              <a:ea typeface="Arial"/>
              <a:cs typeface="Arial"/>
              <a:sym typeface="Arial"/>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[9]	I. S. Alex Krizhevsky and G. E. Hinton, “Imagenet classification with deep convolutional neural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[10]	K. Simonyan and A. Zisserman, “Very deep convolutional networks for large-scale image recognition.”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[11] K. He, X. Zhang, S. Ren, and J. Sun, “Deep residual learning for image recognition,” </a:t>
            </a:r>
            <a:r>
              <a:rPr i="1" lang="es-MX" sz="1800">
                <a:solidFill>
                  <a:schemeClr val="dk1"/>
                </a:solidFill>
                <a:latin typeface="Calibri"/>
                <a:ea typeface="Calibri"/>
                <a:cs typeface="Calibri"/>
                <a:sym typeface="Calibri"/>
              </a:rPr>
              <a:t>CoRR</a:t>
            </a:r>
            <a:r>
              <a:rPr lang="es-MX" sz="1800">
                <a:solidFill>
                  <a:schemeClr val="dk1"/>
                </a:solidFill>
                <a:latin typeface="Calibri"/>
                <a:ea typeface="Calibri"/>
                <a:cs typeface="Calibri"/>
                <a:sym typeface="Calibri"/>
              </a:rPr>
              <a:t>, vol. abs/1512.03385, 2015. [Online]. Available: </a:t>
            </a:r>
            <a:r>
              <a:rPr lang="es-MX" sz="1800" u="sng">
                <a:solidFill>
                  <a:schemeClr val="hlink"/>
                </a:solidFill>
                <a:latin typeface="Calibri"/>
                <a:ea typeface="Calibri"/>
                <a:cs typeface="Calibri"/>
                <a:sym typeface="Calibri"/>
                <a:hlinkClick r:id="rId3"/>
              </a:rPr>
              <a:t>http://arxiv.org/abs/1512.03385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[12] K. Cho, B. van Merrienboer, D. Bahdanau, and Y. Bengio, “On the properties of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neural machine translation: Encoder-decoder approaches,” CoRR, vol. abs/1409.1259,</a:t>
            </a:r>
            <a:endParaRPr/>
          </a:p>
          <a:p>
            <a:pPr indent="0" lvl="0" marL="0" marR="0" rtl="0" algn="l">
              <a:spcBef>
                <a:spcPts val="0"/>
              </a:spcBef>
              <a:spcAft>
                <a:spcPts val="0"/>
              </a:spcAft>
              <a:buNone/>
            </a:pPr>
            <a:r>
              <a:rPr lang="es-MX" sz="1800">
                <a:solidFill>
                  <a:schemeClr val="dk1"/>
                </a:solidFill>
                <a:latin typeface="Calibri"/>
                <a:ea typeface="Calibri"/>
                <a:cs typeface="Calibri"/>
                <a:sym typeface="Calibri"/>
              </a:rPr>
              <a:t>2014. [Online]. Available: </a:t>
            </a:r>
            <a:r>
              <a:rPr lang="es-MX" sz="1800" u="sng">
                <a:solidFill>
                  <a:schemeClr val="hlink"/>
                </a:solidFill>
                <a:latin typeface="Calibri"/>
                <a:ea typeface="Calibri"/>
                <a:cs typeface="Calibri"/>
                <a:sym typeface="Calibri"/>
                <a:hlinkClick r:id="rId4"/>
              </a:rPr>
              <a:t>http://arxiv.org/abs/1409.1259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77" name="Google Shape;577;p54"/>
          <p:cNvSpPr txBox="1"/>
          <p:nvPr/>
        </p:nvSpPr>
        <p:spPr>
          <a:xfrm>
            <a:off x="8534401" y="152400"/>
            <a:ext cx="4572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55"/>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83" name="Google Shape;583;p55"/>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2000">
                <a:solidFill>
                  <a:schemeClr val="dk1"/>
                </a:solidFill>
                <a:latin typeface="Calibri"/>
                <a:ea typeface="Calibri"/>
                <a:cs typeface="Calibri"/>
                <a:sym typeface="Calibri"/>
              </a:rPr>
              <a:t>[13]  S. Ainsworth and R. Lowe, Representational Learning. Boston, MA: Springer</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US, 2012, pp. 2832{2835. [Online]. Available: https://doi.org/10.1007/978-1-</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4419-1428-6 524</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[14] S. J. Russell and P. Norvig, Articial intelligence: a modern approach. Pearson,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2018.</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[15] J. Wojtusiak, Machine Learning. Boston, MA: Springer US, 2012, pp.</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2082{2083. [Online]. Available: https://doi.org/10.1007/978-1-4419-1428-6 1927</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[16] L. Fridman, \Mit 6.s094: Deep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s-MX" sz="2000">
                <a:solidFill>
                  <a:schemeClr val="dk1"/>
                </a:solidFill>
                <a:latin typeface="Calibri"/>
                <a:ea typeface="Calibri"/>
                <a:cs typeface="Calibri"/>
                <a:sym typeface="Calibri"/>
              </a:rPr>
              <a:t>https://www.youtube.com/watch?v-6INDaLcuJY&amp;list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PLrAXtmErZgOeiKm4sgNOknGvNjby9efdf&amp;index1</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84" name="Google Shape;584;p55"/>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6"/>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90" name="Google Shape;590;p56"/>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[17] </a:t>
            </a:r>
            <a:r>
              <a:rPr lang="es-MX" sz="2000">
                <a:solidFill>
                  <a:schemeClr val="dk1"/>
                </a:solidFill>
                <a:latin typeface="Calibri"/>
                <a:ea typeface="Calibri"/>
                <a:cs typeface="Calibri"/>
                <a:sym typeface="Calibri"/>
              </a:rPr>
              <a:t>L. Fridman</a:t>
            </a:r>
            <a:r>
              <a:rPr lang="es-MX" sz="2000">
                <a:solidFill>
                  <a:schemeClr val="dk1"/>
                </a:solidFill>
                <a:latin typeface="Calibri"/>
                <a:ea typeface="Calibri"/>
                <a:cs typeface="Calibri"/>
                <a:sym typeface="Calibri"/>
              </a:rPr>
              <a:t>, \Mit 6.s094: Self-driving cars,"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OCjqIgxwHw&amp;list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PLrAXtmErZgOeiKm4sgNOknGvNjby9efdf&amp;index3</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[18] ||, \Mit 6.s094: Deep reinforcement learning," Jan 2018. [Online]. Available: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https://www.youtube.com/watch?v  MQ6pP65o7OM&amp;index4&amp;list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PLrAXtmErZgOeiKm4sgNOknGvNjby9efdf</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[19] C. Hoel, K. Wol, and L. Laine, \Automated speed and lane change decision</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making using deep reinforcement learning," CoRR, vol. abs/1803.10056, 2018.</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[Online]. Available: http://arxiv.org/abs/1803.10056</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91" name="Google Shape;591;p56"/>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Referencias Bibliográficas</a:t>
            </a:r>
            <a:endParaRPr/>
          </a:p>
        </p:txBody>
      </p:sp>
      <p:sp>
        <p:nvSpPr>
          <p:cNvPr id="597" name="Google Shape;597;p57"/>
          <p:cNvSpPr txBox="1"/>
          <p:nvPr/>
        </p:nvSpPr>
        <p:spPr>
          <a:xfrm>
            <a:off x="289248" y="1143000"/>
            <a:ext cx="8626200"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latin typeface="Arial"/>
                <a:ea typeface="Arial"/>
                <a:cs typeface="Arial"/>
                <a:sym typeface="Arial"/>
              </a:rPr>
              <a:t>Referencias</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 S. Shalev-Shwartz, S. Shammah, and A. Shashua, \Safe, multi-agent,</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reinforcement learning for autonomous driving," CoRR, vol. 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2016. [Online]. Available: </a:t>
            </a:r>
            <a:r>
              <a:rPr lang="es-MX" sz="2000" u="sng">
                <a:solidFill>
                  <a:schemeClr val="hlink"/>
                </a:solidFill>
                <a:latin typeface="Calibri"/>
                <a:ea typeface="Calibri"/>
                <a:cs typeface="Calibri"/>
                <a:sym typeface="Calibri"/>
                <a:hlinkClick r:id="rId3"/>
              </a:rPr>
              <a:t>http://arxiv.org/abs/1610.03295</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[21] Gong, Xun, Guo, Feng, Sun, Jing, Zhao, and Ding, \Evaluation of the energy</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eciency in a mixed trac with automated vehicles and human controlled</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vehicles," [1806.00377] Evaluation of the Energy Eciency in a Mixed Trac</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with Automated Vehicles and Human Controlled Vehicles, Jun 2018. [Online].</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s-MX" sz="2000">
                <a:solidFill>
                  <a:schemeClr val="dk1"/>
                </a:solidFill>
                <a:latin typeface="Calibri"/>
                <a:ea typeface="Calibri"/>
                <a:cs typeface="Calibri"/>
                <a:sym typeface="Calibri"/>
              </a:rPr>
              <a:t>Available: https://arxiv.org/abs/1806.00377</a:t>
            </a:r>
            <a:endParaRPr sz="20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sp>
        <p:nvSpPr>
          <p:cNvPr id="598" name="Google Shape;598;p57"/>
          <p:cNvSpPr txBox="1"/>
          <p:nvPr/>
        </p:nvSpPr>
        <p:spPr>
          <a:xfrm>
            <a:off x="8534401" y="152400"/>
            <a:ext cx="457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descr="Imagen PPT UAG NEW-03.jpg" id="603" name="Google Shape;603;p58"/>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Descripción del Problema</a:t>
            </a:r>
            <a:endParaRPr/>
          </a:p>
        </p:txBody>
      </p:sp>
      <p:sp>
        <p:nvSpPr>
          <p:cNvPr id="98" name="Google Shape;98;p17"/>
          <p:cNvSpPr txBox="1"/>
          <p:nvPr/>
        </p:nvSpPr>
        <p:spPr>
          <a:xfrm>
            <a:off x="304800" y="1267408"/>
            <a:ext cx="7924800" cy="375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953734"/>
                </a:solidFill>
              </a:rPr>
              <a:t>Automatizando la </a:t>
            </a:r>
            <a:r>
              <a:rPr b="1" lang="es-MX" sz="2000">
                <a:solidFill>
                  <a:srgbClr val="953734"/>
                </a:solidFill>
                <a:latin typeface="Arial"/>
                <a:ea typeface="Arial"/>
                <a:cs typeface="Arial"/>
                <a:sym typeface="Arial"/>
              </a:rPr>
              <a:t>Navegación en </a:t>
            </a:r>
            <a:r>
              <a:rPr b="1" lang="es-MX" sz="2000">
                <a:solidFill>
                  <a:srgbClr val="953734"/>
                </a:solidFill>
              </a:rPr>
              <a:t>tráfico</a:t>
            </a:r>
            <a:endParaRPr/>
          </a:p>
          <a:p>
            <a:pPr indent="0" lvl="0" marL="0" marR="0" rtl="0" algn="l">
              <a:spcBef>
                <a:spcPts val="0"/>
              </a:spcBef>
              <a:spcAft>
                <a:spcPts val="0"/>
              </a:spcAft>
              <a:buNone/>
            </a:pPr>
            <a:r>
              <a:rPr b="1" lang="es-MX" sz="2000">
                <a:solidFill>
                  <a:srgbClr val="953734"/>
                </a:solidFill>
                <a:latin typeface="Arial"/>
                <a:ea typeface="Arial"/>
                <a:cs typeface="Arial"/>
                <a:sym typeface="Arial"/>
              </a:rPr>
              <a:t>  </a:t>
            </a:r>
            <a:endParaRPr/>
          </a:p>
          <a:p>
            <a:pPr indent="0" lvl="0" marL="0" marR="0" rtl="0" algn="l">
              <a:spcBef>
                <a:spcPts val="0"/>
              </a:spcBef>
              <a:spcAft>
                <a:spcPts val="0"/>
              </a:spcAft>
              <a:buNone/>
            </a:pPr>
            <a:r>
              <a:rPr lang="es-MX" sz="1800">
                <a:solidFill>
                  <a:srgbClr val="595959"/>
                </a:solidFill>
              </a:rPr>
              <a:t>Un agente autónomo se enfrentará. a un e</a:t>
            </a:r>
            <a:r>
              <a:rPr lang="es-MX" sz="1800">
                <a:solidFill>
                  <a:srgbClr val="595959"/>
                </a:solidFill>
                <a:latin typeface="Arial"/>
                <a:ea typeface="Arial"/>
                <a:cs typeface="Arial"/>
                <a:sym typeface="Arial"/>
              </a:rPr>
              <a:t>ntorno cambiante, situaciones imprevistas y entrada variable.</a:t>
            </a:r>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a:p>
            <a:pPr indent="0" lvl="0" marL="0" marR="0" rtl="0" algn="l">
              <a:spcBef>
                <a:spcPts val="0"/>
              </a:spcBef>
              <a:spcAft>
                <a:spcPts val="0"/>
              </a:spcAft>
              <a:buNone/>
            </a:pPr>
            <a:r>
              <a:t/>
            </a:r>
            <a:endParaRPr sz="1800">
              <a:solidFill>
                <a:srgbClr val="595959"/>
              </a:solidFill>
              <a:latin typeface="Arial"/>
              <a:ea typeface="Arial"/>
              <a:cs typeface="Arial"/>
              <a:sym typeface="Arial"/>
            </a:endParaRPr>
          </a:p>
        </p:txBody>
      </p:sp>
      <p:grpSp>
        <p:nvGrpSpPr>
          <p:cNvPr id="99" name="Google Shape;99;p17"/>
          <p:cNvGrpSpPr/>
          <p:nvPr/>
        </p:nvGrpSpPr>
        <p:grpSpPr>
          <a:xfrm>
            <a:off x="457200" y="2667000"/>
            <a:ext cx="8324238" cy="2104424"/>
            <a:chOff x="457200" y="2985291"/>
            <a:chExt cx="8324238" cy="2104424"/>
          </a:xfrm>
        </p:grpSpPr>
        <p:pic>
          <p:nvPicPr>
            <p:cNvPr descr="Resultado de imagen para situaciones imprevistas en conduccion" id="100" name="Google Shape;100;p17"/>
            <p:cNvPicPr preferRelativeResize="0"/>
            <p:nvPr/>
          </p:nvPicPr>
          <p:blipFill rotWithShape="1">
            <a:blip r:embed="rId3">
              <a:alphaModFix/>
            </a:blip>
            <a:srcRect b="0" l="0" r="0" t="0"/>
            <a:stretch/>
          </p:blipFill>
          <p:spPr>
            <a:xfrm>
              <a:off x="3099983" y="2985291"/>
              <a:ext cx="2445363" cy="1627278"/>
            </a:xfrm>
            <a:prstGeom prst="rect">
              <a:avLst/>
            </a:prstGeom>
            <a:noFill/>
            <a:ln>
              <a:noFill/>
            </a:ln>
          </p:spPr>
        </p:pic>
        <p:pic>
          <p:nvPicPr>
            <p:cNvPr descr="Resultado de imagen para situaciones imprevistas en conduccion" id="101" name="Google Shape;101;p17"/>
            <p:cNvPicPr preferRelativeResize="0"/>
            <p:nvPr/>
          </p:nvPicPr>
          <p:blipFill rotWithShape="1">
            <a:blip r:embed="rId4">
              <a:alphaModFix/>
            </a:blip>
            <a:srcRect b="0" l="33195" r="0" t="0"/>
            <a:stretch/>
          </p:blipFill>
          <p:spPr>
            <a:xfrm>
              <a:off x="457200" y="2985291"/>
              <a:ext cx="2438400" cy="1627278"/>
            </a:xfrm>
            <a:prstGeom prst="rect">
              <a:avLst/>
            </a:prstGeom>
            <a:noFill/>
            <a:ln>
              <a:noFill/>
            </a:ln>
          </p:spPr>
        </p:pic>
        <p:pic>
          <p:nvPicPr>
            <p:cNvPr descr="Resultado de imagen para situaciones imprevistas en conduccion" id="102" name="Google Shape;102;p17"/>
            <p:cNvPicPr preferRelativeResize="0"/>
            <p:nvPr/>
          </p:nvPicPr>
          <p:blipFill rotWithShape="1">
            <a:blip r:embed="rId5">
              <a:alphaModFix/>
            </a:blip>
            <a:srcRect b="0" l="25181" r="9583" t="0"/>
            <a:stretch/>
          </p:blipFill>
          <p:spPr>
            <a:xfrm>
              <a:off x="5752249" y="2985291"/>
              <a:ext cx="3029190" cy="1627278"/>
            </a:xfrm>
            <a:prstGeom prst="rect">
              <a:avLst/>
            </a:prstGeom>
            <a:noFill/>
            <a:ln>
              <a:noFill/>
            </a:ln>
          </p:spPr>
        </p:pic>
        <p:sp>
          <p:nvSpPr>
            <p:cNvPr id="103" name="Google Shape;103;p17"/>
            <p:cNvSpPr txBox="1"/>
            <p:nvPr/>
          </p:nvSpPr>
          <p:spPr>
            <a:xfrm>
              <a:off x="1828800" y="4674215"/>
              <a:ext cx="54864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050">
                  <a:solidFill>
                    <a:schemeClr val="dk1"/>
                  </a:solidFill>
                  <a:latin typeface="Calibri"/>
                  <a:ea typeface="Calibri"/>
                  <a:cs typeface="Calibri"/>
                  <a:sym typeface="Calibri"/>
                </a:rPr>
                <a:t>Fig. 2 – Entorno y situaciones durante la conducción, objetos en la vía (izquierda) variación de luz natural(centro), clima (derecha).</a:t>
              </a:r>
              <a:endParaRPr/>
            </a:p>
          </p:txBody>
        </p:sp>
      </p:grpSp>
      <p:sp>
        <p:nvSpPr>
          <p:cNvPr id="104" name="Google Shape;104;p17"/>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Preguntas de </a:t>
            </a:r>
            <a:r>
              <a:rPr b="1" lang="es-MX" sz="3000">
                <a:solidFill>
                  <a:srgbClr val="E36C09"/>
                </a:solidFill>
              </a:rPr>
              <a:t>investigación</a:t>
            </a:r>
            <a:endParaRPr/>
          </a:p>
        </p:txBody>
      </p:sp>
      <p:sp>
        <p:nvSpPr>
          <p:cNvPr id="110" name="Google Shape;110;p18"/>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800">
                <a:solidFill>
                  <a:srgbClr val="595959"/>
                </a:solidFill>
              </a:rPr>
              <a:t>﻿</a:t>
            </a:r>
            <a:r>
              <a:rPr lang="es-MX" sz="2000">
                <a:solidFill>
                  <a:srgbClr val="595959"/>
                </a:solidFill>
              </a:rPr>
              <a:t>¿</a:t>
            </a:r>
            <a:r>
              <a:rPr lang="es-MX" sz="2200">
                <a:solidFill>
                  <a:srgbClr val="595959"/>
                </a:solidFill>
              </a:rPr>
              <a:t>La percepción que tiene el agente del entorno afecta de manera significativa el desempeño del agente?</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0" lvl="0" marL="457200" marR="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Una geometría particular de red genera un mayor rendimiento en 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La dimensión de la memoria es un factor determinante en el rendimiento del agente?</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0" lvl="0" marL="457200" rtl="0" algn="l">
              <a:spcBef>
                <a:spcPts val="0"/>
              </a:spcBef>
              <a:spcAft>
                <a:spcPts val="0"/>
              </a:spcAft>
              <a:buNone/>
            </a:pPr>
            <a:r>
              <a:t/>
            </a:r>
            <a:endParaRPr sz="2200">
              <a:solidFill>
                <a:srgbClr val="595959"/>
              </a:solidFill>
            </a:endParaRPr>
          </a:p>
          <a:p>
            <a:pPr indent="-368300" lvl="0" marL="457200" rtl="0" algn="l">
              <a:spcBef>
                <a:spcPts val="0"/>
              </a:spcBef>
              <a:spcAft>
                <a:spcPts val="0"/>
              </a:spcAft>
              <a:buClr>
                <a:srgbClr val="595959"/>
              </a:buClr>
              <a:buSzPts val="2200"/>
              <a:buChar char="●"/>
            </a:pPr>
            <a:r>
              <a:rPr lang="es-MX" sz="2000">
                <a:solidFill>
                  <a:srgbClr val="595959"/>
                </a:solidFill>
              </a:rPr>
              <a:t>¿</a:t>
            </a:r>
            <a:r>
              <a:rPr lang="es-MX" sz="2200">
                <a:solidFill>
                  <a:srgbClr val="595959"/>
                </a:solidFill>
              </a:rPr>
              <a:t>Múltiples agentes simultáneos contribuyen a un mejor rendimiento de cada agente individual?</a:t>
            </a:r>
            <a:endParaRPr sz="2200">
              <a:solidFill>
                <a:srgbClr val="595959"/>
              </a:solidFill>
            </a:endParaRPr>
          </a:p>
          <a:p>
            <a:pPr indent="0" lvl="0" marL="0" marR="0" rtl="0" algn="l">
              <a:spcBef>
                <a:spcPts val="0"/>
              </a:spcBef>
              <a:spcAft>
                <a:spcPts val="0"/>
              </a:spcAft>
              <a:buNone/>
            </a:pPr>
            <a:r>
              <a:t/>
            </a:r>
            <a:endParaRPr sz="20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11" name="Google Shape;111;p18"/>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12" name="Google Shape;112;p18"/>
          <p:cNvGrpSpPr/>
          <p:nvPr/>
        </p:nvGrpSpPr>
        <p:grpSpPr>
          <a:xfrm>
            <a:off x="7978836" y="4810801"/>
            <a:ext cx="1107676" cy="1181564"/>
            <a:chOff x="7899575" y="4611225"/>
            <a:chExt cx="1244300" cy="1299850"/>
          </a:xfrm>
        </p:grpSpPr>
        <p:pic>
          <p:nvPicPr>
            <p:cNvPr id="113" name="Google Shape;113;p18"/>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14" name="Google Shape;114;p18"/>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15" name="Google Shape;115;p18"/>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16" name="Google Shape;116;p18"/>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17" name="Google Shape;117;p18"/>
          <p:cNvGrpSpPr/>
          <p:nvPr/>
        </p:nvGrpSpPr>
        <p:grpSpPr>
          <a:xfrm>
            <a:off x="8093715" y="2552182"/>
            <a:ext cx="877867" cy="734875"/>
            <a:chOff x="7979425" y="2436400"/>
            <a:chExt cx="954100" cy="734875"/>
          </a:xfrm>
        </p:grpSpPr>
        <p:sp>
          <p:nvSpPr>
            <p:cNvPr id="118" name="Google Shape;118;p18"/>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 name="Google Shape;120;p18"/>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21" name="Google Shape;121;p18"/>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nvSpPr>
        <p:spPr>
          <a:xfrm>
            <a:off x="304800" y="152400"/>
            <a:ext cx="7239000"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latin typeface="Arial"/>
                <a:ea typeface="Arial"/>
                <a:cs typeface="Arial"/>
                <a:sym typeface="Arial"/>
              </a:rPr>
              <a:t>Objetivos General</a:t>
            </a:r>
            <a:endParaRPr/>
          </a:p>
        </p:txBody>
      </p:sp>
      <p:sp>
        <p:nvSpPr>
          <p:cNvPr id="127" name="Google Shape;127;p19"/>
          <p:cNvSpPr txBox="1"/>
          <p:nvPr/>
        </p:nvSpPr>
        <p:spPr>
          <a:xfrm>
            <a:off x="609600" y="1505338"/>
            <a:ext cx="7696200" cy="2308324"/>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lang="es-MX" sz="2400">
                <a:solidFill>
                  <a:srgbClr val="595959"/>
                </a:solidFill>
              </a:rPr>
              <a:t>Obtener el mejor desempeño interpretado como velocidad en un ambiente de simulación para la navegación de un vehículo en condiciones de tráfico, con una red entrenada por aprendizaje por refuerzo con un conocimiento del entorno limitado.</a:t>
            </a:r>
            <a:endParaRPr/>
          </a:p>
          <a:p>
            <a:pPr indent="0" lvl="0" marL="0" marR="0" rtl="0" algn="l">
              <a:spcBef>
                <a:spcPts val="0"/>
              </a:spcBef>
              <a:spcAft>
                <a:spcPts val="0"/>
              </a:spcAft>
              <a:buNone/>
            </a:pPr>
            <a:r>
              <a:t/>
            </a:r>
            <a:endParaRPr sz="2400">
              <a:solidFill>
                <a:srgbClr val="595959"/>
              </a:solidFill>
              <a:latin typeface="Arial"/>
              <a:ea typeface="Arial"/>
              <a:cs typeface="Arial"/>
              <a:sym typeface="Arial"/>
            </a:endParaRPr>
          </a:p>
        </p:txBody>
      </p:sp>
      <p:sp>
        <p:nvSpPr>
          <p:cNvPr id="128" name="Google Shape;128;p19"/>
          <p:cNvSpPr txBox="1"/>
          <p:nvPr/>
        </p:nvSpPr>
        <p:spPr>
          <a:xfrm>
            <a:off x="8651415" y="152400"/>
            <a:ext cx="34018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Objetivos </a:t>
            </a:r>
            <a:r>
              <a:rPr b="1" lang="es-MX" sz="3000">
                <a:solidFill>
                  <a:srgbClr val="E36C09"/>
                </a:solidFill>
              </a:rPr>
              <a:t>específicos</a:t>
            </a:r>
            <a:endParaRPr/>
          </a:p>
        </p:txBody>
      </p:sp>
      <p:sp>
        <p:nvSpPr>
          <p:cNvPr id="134" name="Google Shape;134;p20"/>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Definir estructuras de entrada para dar al agente </a:t>
            </a:r>
            <a:r>
              <a:rPr lang="es-MX" sz="2200">
                <a:solidFill>
                  <a:srgbClr val="595959"/>
                </a:solidFill>
              </a:rPr>
              <a:t>información</a:t>
            </a:r>
            <a:r>
              <a:rPr lang="es-MX" sz="2200">
                <a:solidFill>
                  <a:srgbClr val="595959"/>
                </a:solidFill>
              </a:rPr>
              <a:t> </a:t>
            </a:r>
            <a:r>
              <a:rPr lang="es-MX" sz="2200">
                <a:solidFill>
                  <a:srgbClr val="595959"/>
                </a:solidFill>
              </a:rPr>
              <a:t>específica</a:t>
            </a:r>
            <a:r>
              <a:rPr lang="es-MX" sz="2200">
                <a:solidFill>
                  <a:srgbClr val="595959"/>
                </a:solidFill>
              </a:rPr>
              <a:t> del entorno.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Proponer </a:t>
            </a:r>
            <a:r>
              <a:rPr lang="es-MX" sz="2200">
                <a:solidFill>
                  <a:srgbClr val="595959"/>
                </a:solidFill>
              </a:rPr>
              <a:t>topologías</a:t>
            </a:r>
            <a:r>
              <a:rPr lang="es-MX" sz="2200">
                <a:solidFill>
                  <a:srgbClr val="595959"/>
                </a:solidFill>
              </a:rPr>
              <a:t> de redes siguiendo las </a:t>
            </a:r>
            <a:r>
              <a:rPr lang="es-MX" sz="2200">
                <a:solidFill>
                  <a:srgbClr val="595959"/>
                </a:solidFill>
              </a:rPr>
              <a:t>geometrías cuadradas y triangulares como</a:t>
            </a:r>
            <a:r>
              <a:rPr lang="es-MX" sz="2200">
                <a:solidFill>
                  <a:srgbClr val="595959"/>
                </a:solidFill>
              </a:rPr>
              <a:t> estructura de capas de neuronas.</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Definir el experimento para verificar el rendimiento del agente con diferentes tamaños de memoria</a:t>
            </a:r>
            <a:endParaRPr sz="2200">
              <a:solidFill>
                <a:srgbClr val="595959"/>
              </a:solidFill>
            </a:endParaRPr>
          </a:p>
          <a:p>
            <a:pPr indent="0" lvl="0" marL="0" marR="0" rtl="0" algn="l">
              <a:spcBef>
                <a:spcPts val="0"/>
              </a:spcBef>
              <a:spcAft>
                <a:spcPts val="0"/>
              </a:spcAft>
              <a:buClr>
                <a:schemeClr val="dk1"/>
              </a:buClr>
              <a:buSzPts val="1100"/>
              <a:buFont typeface="Arial"/>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Establecer experimento para verificar el desempeño individual de cada agente, usando diferentes cantidades de agentes </a:t>
            </a:r>
            <a:r>
              <a:rPr lang="es-MX" sz="2200">
                <a:solidFill>
                  <a:srgbClr val="595959"/>
                </a:solidFill>
              </a:rPr>
              <a:t>simultáneos</a:t>
            </a:r>
            <a:r>
              <a:rPr lang="es-MX" sz="2200">
                <a:solidFill>
                  <a:srgbClr val="595959"/>
                </a:solidFill>
              </a:rPr>
              <a:t>.</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35" name="Google Shape;135;p20"/>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36" name="Google Shape;136;p20"/>
          <p:cNvGrpSpPr/>
          <p:nvPr/>
        </p:nvGrpSpPr>
        <p:grpSpPr>
          <a:xfrm>
            <a:off x="7978836" y="4810801"/>
            <a:ext cx="1107676" cy="1181564"/>
            <a:chOff x="7899575" y="4611225"/>
            <a:chExt cx="1244300" cy="1299850"/>
          </a:xfrm>
        </p:grpSpPr>
        <p:pic>
          <p:nvPicPr>
            <p:cNvPr id="137" name="Google Shape;137;p20"/>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38" name="Google Shape;138;p20"/>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39" name="Google Shape;139;p20"/>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40" name="Google Shape;140;p20"/>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41" name="Google Shape;141;p20"/>
          <p:cNvGrpSpPr/>
          <p:nvPr/>
        </p:nvGrpSpPr>
        <p:grpSpPr>
          <a:xfrm>
            <a:off x="8093715" y="2552182"/>
            <a:ext cx="877867" cy="734875"/>
            <a:chOff x="7979425" y="2436400"/>
            <a:chExt cx="954100" cy="734875"/>
          </a:xfrm>
        </p:grpSpPr>
        <p:sp>
          <p:nvSpPr>
            <p:cNvPr id="142" name="Google Shape;142;p20"/>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 name="Google Shape;144;p20"/>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45" name="Google Shape;145;p20"/>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nvSpPr>
        <p:spPr>
          <a:xfrm>
            <a:off x="304800" y="152400"/>
            <a:ext cx="72390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rgbClr val="E36C09"/>
                </a:solidFill>
              </a:rPr>
              <a:t>Hipótesis</a:t>
            </a:r>
            <a:endParaRPr/>
          </a:p>
        </p:txBody>
      </p:sp>
      <p:sp>
        <p:nvSpPr>
          <p:cNvPr id="151" name="Google Shape;151;p21"/>
          <p:cNvSpPr txBox="1"/>
          <p:nvPr/>
        </p:nvSpPr>
        <p:spPr>
          <a:xfrm>
            <a:off x="304800" y="1209775"/>
            <a:ext cx="7824300" cy="47826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595959"/>
              </a:buClr>
              <a:buSzPts val="2200"/>
              <a:buChar char="●"/>
            </a:pPr>
            <a:r>
              <a:rPr lang="es-MX" sz="2200">
                <a:solidFill>
                  <a:srgbClr val="595959"/>
                </a:solidFill>
              </a:rPr>
              <a:t>Administrar una </a:t>
            </a:r>
            <a:r>
              <a:rPr lang="es-MX" sz="2200">
                <a:solidFill>
                  <a:srgbClr val="595959"/>
                </a:solidFill>
              </a:rPr>
              <a:t>característica</a:t>
            </a:r>
            <a:r>
              <a:rPr lang="es-MX" sz="2200">
                <a:solidFill>
                  <a:srgbClr val="595959"/>
                </a:solidFill>
              </a:rPr>
              <a:t> del entorno al </a:t>
            </a:r>
            <a:r>
              <a:rPr lang="es-MX" sz="2200">
                <a:solidFill>
                  <a:srgbClr val="595959"/>
                </a:solidFill>
              </a:rPr>
              <a:t>agente, mejora su desempeño.</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Seguir un </a:t>
            </a:r>
            <a:r>
              <a:rPr lang="es-MX" sz="2200">
                <a:solidFill>
                  <a:srgbClr val="595959"/>
                </a:solidFill>
              </a:rPr>
              <a:t>patrón</a:t>
            </a:r>
            <a:r>
              <a:rPr lang="es-MX" sz="2200">
                <a:solidFill>
                  <a:srgbClr val="595959"/>
                </a:solidFill>
              </a:rPr>
              <a:t> </a:t>
            </a:r>
            <a:r>
              <a:rPr lang="es-MX" sz="2200">
                <a:solidFill>
                  <a:srgbClr val="595959"/>
                </a:solidFill>
              </a:rPr>
              <a:t>geométrico</a:t>
            </a:r>
            <a:r>
              <a:rPr lang="es-MX" sz="2200">
                <a:solidFill>
                  <a:srgbClr val="595959"/>
                </a:solidFill>
              </a:rPr>
              <a:t> en la </a:t>
            </a:r>
            <a:r>
              <a:rPr lang="es-MX" sz="2200">
                <a:solidFill>
                  <a:srgbClr val="595959"/>
                </a:solidFill>
              </a:rPr>
              <a:t>topología</a:t>
            </a:r>
            <a:r>
              <a:rPr lang="es-MX" sz="2200">
                <a:solidFill>
                  <a:srgbClr val="595959"/>
                </a:solidFill>
              </a:rPr>
              <a:t> de red como cuadrado o triangular, contribuyen en un aumento del desempeño del agente.</a:t>
            </a:r>
            <a:endParaRPr sz="2200">
              <a:solidFill>
                <a:srgbClr val="595959"/>
              </a:solidFill>
            </a:endParaRPr>
          </a:p>
          <a:p>
            <a:pPr indent="0" lvl="0" marL="0" marR="0" rtl="0" algn="l">
              <a:spcBef>
                <a:spcPts val="0"/>
              </a:spcBef>
              <a:spcAft>
                <a:spcPts val="0"/>
              </a:spcAft>
              <a:buSzPts val="1100"/>
              <a:buNone/>
            </a:pPr>
            <a:r>
              <a:rPr lang="es-MX" sz="2200">
                <a:solidFill>
                  <a:srgbClr val="595959"/>
                </a:solidFill>
              </a:rPr>
              <a:t>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Ampliar la dimensión de la memoria o la librería de experiencias mejora el desempeño del agente.</a:t>
            </a:r>
            <a:endParaRPr sz="2200">
              <a:solidFill>
                <a:srgbClr val="595959"/>
              </a:solidFill>
            </a:endParaRPr>
          </a:p>
          <a:p>
            <a:pPr indent="0" lvl="0" marL="0" marR="0" rtl="0" algn="l">
              <a:spcBef>
                <a:spcPts val="0"/>
              </a:spcBef>
              <a:spcAft>
                <a:spcPts val="0"/>
              </a:spcAft>
              <a:buSzPts val="1100"/>
              <a:buNone/>
            </a:pPr>
            <a:r>
              <a:t/>
            </a:r>
            <a:endParaRPr sz="2200">
              <a:solidFill>
                <a:srgbClr val="595959"/>
              </a:solidFill>
            </a:endParaRPr>
          </a:p>
          <a:p>
            <a:pPr indent="-368300" lvl="0" marL="457200" marR="0" rtl="0" algn="l">
              <a:spcBef>
                <a:spcPts val="0"/>
              </a:spcBef>
              <a:spcAft>
                <a:spcPts val="0"/>
              </a:spcAft>
              <a:buClr>
                <a:srgbClr val="595959"/>
              </a:buClr>
              <a:buSzPts val="2200"/>
              <a:buChar char="●"/>
            </a:pPr>
            <a:r>
              <a:rPr lang="es-MX" sz="2200">
                <a:solidFill>
                  <a:srgbClr val="595959"/>
                </a:solidFill>
              </a:rPr>
              <a:t>A mayor número de agentes independientes de manera simultánea durante el entrenamiento, se mejora el desempeño de cada agente individualmente.</a:t>
            </a:r>
            <a:endParaRPr sz="2200">
              <a:solidFill>
                <a:srgbClr val="595959"/>
              </a:solidFill>
            </a:endParaRPr>
          </a:p>
          <a:p>
            <a:pPr indent="0" lvl="1" marL="0" marR="0" rtl="0" algn="l">
              <a:spcBef>
                <a:spcPts val="0"/>
              </a:spcBef>
              <a:spcAft>
                <a:spcPts val="0"/>
              </a:spcAft>
              <a:buNone/>
            </a:pPr>
            <a:r>
              <a:t/>
            </a:r>
            <a:endParaRPr sz="2200">
              <a:solidFill>
                <a:srgbClr val="595959"/>
              </a:solidFill>
            </a:endParaRPr>
          </a:p>
          <a:p>
            <a:pPr indent="0" lvl="0" marL="0" marR="0" rtl="0" algn="l">
              <a:spcBef>
                <a:spcPts val="0"/>
              </a:spcBef>
              <a:spcAft>
                <a:spcPts val="0"/>
              </a:spcAft>
              <a:buNone/>
            </a:pPr>
            <a:r>
              <a:t/>
            </a:r>
            <a:endParaRPr sz="2200">
              <a:solidFill>
                <a:srgbClr val="595959"/>
              </a:solidFill>
              <a:latin typeface="Arial"/>
              <a:ea typeface="Arial"/>
              <a:cs typeface="Arial"/>
              <a:sym typeface="Arial"/>
            </a:endParaRPr>
          </a:p>
        </p:txBody>
      </p:sp>
      <p:sp>
        <p:nvSpPr>
          <p:cNvPr id="152" name="Google Shape;152;p21"/>
          <p:cNvSpPr txBox="1"/>
          <p:nvPr/>
        </p:nvSpPr>
        <p:spPr>
          <a:xfrm>
            <a:off x="8651415" y="152400"/>
            <a:ext cx="340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1" lang="es-MX" sz="1600">
                <a:solidFill>
                  <a:schemeClr val="dk1"/>
                </a:solidFill>
                <a:latin typeface="Calibri"/>
                <a:ea typeface="Calibri"/>
                <a:cs typeface="Calibri"/>
                <a:sym typeface="Calibri"/>
              </a:rPr>
              <a:t>‹#›</a:t>
            </a:fld>
            <a:endParaRPr i="1" sz="1600">
              <a:solidFill>
                <a:schemeClr val="dk1"/>
              </a:solidFill>
              <a:latin typeface="Calibri"/>
              <a:ea typeface="Calibri"/>
              <a:cs typeface="Calibri"/>
              <a:sym typeface="Calibri"/>
            </a:endParaRPr>
          </a:p>
        </p:txBody>
      </p:sp>
      <p:grpSp>
        <p:nvGrpSpPr>
          <p:cNvPr id="153" name="Google Shape;153;p21"/>
          <p:cNvGrpSpPr/>
          <p:nvPr/>
        </p:nvGrpSpPr>
        <p:grpSpPr>
          <a:xfrm>
            <a:off x="7978836" y="4810801"/>
            <a:ext cx="1107676" cy="1181564"/>
            <a:chOff x="7899575" y="4611225"/>
            <a:chExt cx="1244300" cy="1299850"/>
          </a:xfrm>
        </p:grpSpPr>
        <p:pic>
          <p:nvPicPr>
            <p:cNvPr id="154" name="Google Shape;154;p21"/>
            <p:cNvPicPr preferRelativeResize="0"/>
            <p:nvPr/>
          </p:nvPicPr>
          <p:blipFill>
            <a:blip r:embed="rId3">
              <a:alphaModFix/>
            </a:blip>
            <a:stretch>
              <a:fillRect/>
            </a:stretch>
          </p:blipFill>
          <p:spPr>
            <a:xfrm>
              <a:off x="7899575" y="5026050"/>
              <a:ext cx="492450" cy="683350"/>
            </a:xfrm>
            <a:prstGeom prst="rect">
              <a:avLst/>
            </a:prstGeom>
            <a:noFill/>
            <a:ln>
              <a:noFill/>
            </a:ln>
          </p:spPr>
        </p:pic>
        <p:pic>
          <p:nvPicPr>
            <p:cNvPr id="155" name="Google Shape;155;p21"/>
            <p:cNvPicPr preferRelativeResize="0"/>
            <p:nvPr/>
          </p:nvPicPr>
          <p:blipFill>
            <a:blip r:embed="rId3">
              <a:alphaModFix/>
            </a:blip>
            <a:stretch>
              <a:fillRect/>
            </a:stretch>
          </p:blipFill>
          <p:spPr>
            <a:xfrm>
              <a:off x="8219550" y="4611225"/>
              <a:ext cx="492450" cy="683350"/>
            </a:xfrm>
            <a:prstGeom prst="rect">
              <a:avLst/>
            </a:prstGeom>
            <a:noFill/>
            <a:ln>
              <a:noFill/>
            </a:ln>
          </p:spPr>
        </p:pic>
        <p:pic>
          <p:nvPicPr>
            <p:cNvPr id="156" name="Google Shape;156;p21"/>
            <p:cNvPicPr preferRelativeResize="0"/>
            <p:nvPr/>
          </p:nvPicPr>
          <p:blipFill>
            <a:blip r:embed="rId3">
              <a:alphaModFix/>
            </a:blip>
            <a:stretch>
              <a:fillRect/>
            </a:stretch>
          </p:blipFill>
          <p:spPr>
            <a:xfrm>
              <a:off x="8392025" y="5227725"/>
              <a:ext cx="492450" cy="683350"/>
            </a:xfrm>
            <a:prstGeom prst="rect">
              <a:avLst/>
            </a:prstGeom>
            <a:noFill/>
            <a:ln>
              <a:noFill/>
            </a:ln>
          </p:spPr>
        </p:pic>
        <p:pic>
          <p:nvPicPr>
            <p:cNvPr id="157" name="Google Shape;157;p21"/>
            <p:cNvPicPr preferRelativeResize="0"/>
            <p:nvPr/>
          </p:nvPicPr>
          <p:blipFill>
            <a:blip r:embed="rId3">
              <a:alphaModFix/>
            </a:blip>
            <a:stretch>
              <a:fillRect/>
            </a:stretch>
          </p:blipFill>
          <p:spPr>
            <a:xfrm>
              <a:off x="8651425" y="4774250"/>
              <a:ext cx="492450" cy="683350"/>
            </a:xfrm>
            <a:prstGeom prst="rect">
              <a:avLst/>
            </a:prstGeom>
            <a:noFill/>
            <a:ln>
              <a:noFill/>
            </a:ln>
          </p:spPr>
        </p:pic>
      </p:grpSp>
      <p:grpSp>
        <p:nvGrpSpPr>
          <p:cNvPr id="158" name="Google Shape;158;p21"/>
          <p:cNvGrpSpPr/>
          <p:nvPr/>
        </p:nvGrpSpPr>
        <p:grpSpPr>
          <a:xfrm>
            <a:off x="8093715" y="2552182"/>
            <a:ext cx="877867" cy="734875"/>
            <a:chOff x="7979425" y="2436400"/>
            <a:chExt cx="954100" cy="734875"/>
          </a:xfrm>
        </p:grpSpPr>
        <p:sp>
          <p:nvSpPr>
            <p:cNvPr id="159" name="Google Shape;159;p21"/>
            <p:cNvSpPr/>
            <p:nvPr/>
          </p:nvSpPr>
          <p:spPr>
            <a:xfrm>
              <a:off x="8392025" y="2436400"/>
              <a:ext cx="541500" cy="554100"/>
            </a:xfrm>
            <a:prstGeom prst="rect">
              <a:avLst/>
            </a:prstGeom>
            <a:solidFill>
              <a:srgbClr val="4A86E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7979425" y="2565275"/>
              <a:ext cx="672000" cy="606000"/>
            </a:xfrm>
            <a:prstGeom prst="triangle">
              <a:avLst>
                <a:gd fmla="val 50000" name="adj"/>
              </a:avLst>
            </a:prstGeom>
            <a:solidFill>
              <a:srgbClr val="93C47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 name="Google Shape;161;p21"/>
          <p:cNvPicPr preferRelativeResize="0"/>
          <p:nvPr/>
        </p:nvPicPr>
        <p:blipFill>
          <a:blip r:embed="rId4">
            <a:alphaModFix/>
          </a:blip>
          <a:stretch>
            <a:fillRect/>
          </a:stretch>
        </p:blipFill>
        <p:spPr>
          <a:xfrm>
            <a:off x="7978826" y="1177153"/>
            <a:ext cx="992775" cy="992798"/>
          </a:xfrm>
          <a:prstGeom prst="rect">
            <a:avLst/>
          </a:prstGeom>
          <a:noFill/>
          <a:ln>
            <a:noFill/>
          </a:ln>
        </p:spPr>
      </p:pic>
      <p:pic>
        <p:nvPicPr>
          <p:cNvPr id="162" name="Google Shape;162;p21"/>
          <p:cNvPicPr preferRelativeResize="0"/>
          <p:nvPr/>
        </p:nvPicPr>
        <p:blipFill rotWithShape="1">
          <a:blip r:embed="rId5">
            <a:alphaModFix/>
          </a:blip>
          <a:srcRect b="20653" l="21113" r="21309" t="13694"/>
          <a:stretch/>
        </p:blipFill>
        <p:spPr>
          <a:xfrm>
            <a:off x="8093711" y="3669284"/>
            <a:ext cx="877900" cy="8721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